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1"/>
  </p:notesMasterIdLst>
  <p:sldIdLst>
    <p:sldId id="256" r:id="rId5"/>
    <p:sldId id="322" r:id="rId6"/>
    <p:sldId id="257" r:id="rId7"/>
    <p:sldId id="258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74" r:id="rId21"/>
    <p:sldId id="295" r:id="rId22"/>
    <p:sldId id="297" r:id="rId23"/>
    <p:sldId id="296" r:id="rId24"/>
    <p:sldId id="299" r:id="rId25"/>
    <p:sldId id="300" r:id="rId26"/>
    <p:sldId id="301" r:id="rId27"/>
    <p:sldId id="315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19" r:id="rId45"/>
    <p:sldId id="320" r:id="rId46"/>
    <p:sldId id="321" r:id="rId47"/>
    <p:sldId id="323" r:id="rId48"/>
    <p:sldId id="324" r:id="rId49"/>
    <p:sldId id="325" r:id="rId50"/>
    <p:sldId id="330" r:id="rId51"/>
    <p:sldId id="326" r:id="rId52"/>
    <p:sldId id="328" r:id="rId53"/>
    <p:sldId id="329" r:id="rId54"/>
    <p:sldId id="331" r:id="rId55"/>
    <p:sldId id="342" r:id="rId56"/>
    <p:sldId id="345" r:id="rId57"/>
    <p:sldId id="333" r:id="rId58"/>
    <p:sldId id="332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4" r:id="rId67"/>
    <p:sldId id="343" r:id="rId68"/>
    <p:sldId id="346" r:id="rId69"/>
    <p:sldId id="347" r:id="rId7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CCCCFF"/>
    <a:srgbClr val="FFFFFF"/>
    <a:srgbClr val="F2F2F2"/>
    <a:srgbClr val="CCFF99"/>
    <a:srgbClr val="0062AC"/>
    <a:srgbClr val="387000"/>
    <a:srgbClr val="FFE5E5"/>
    <a:srgbClr val="FFE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4" autoAdjust="0"/>
    <p:restoredTop sz="94623"/>
  </p:normalViewPr>
  <p:slideViewPr>
    <p:cSldViewPr>
      <p:cViewPr>
        <p:scale>
          <a:sx n="75" d="100"/>
          <a:sy n="75" d="100"/>
        </p:scale>
        <p:origin x="120" y="7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1ABB941-D078-4AB1-9797-0A6E1174C420}" type="datetimeFigureOut">
              <a:rPr lang="ko-KR" altLang="en-US"/>
              <a:pPr>
                <a:defRPr/>
              </a:pPr>
              <a:t>2022-04-11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FE8C188-26A4-4AE2-9BED-B1C99AD69E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4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062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39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15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18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4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3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46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0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437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68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61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920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113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549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385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500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725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6472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724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099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14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55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000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347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419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679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897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6085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391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295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4341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606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74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81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854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590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70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344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0646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940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907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107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69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11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445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295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5947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6411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493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771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417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8942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8e148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98e148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50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1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1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9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E8C188-26A4-4AE2-9BED-B1C99AD69E3C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8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1"/>
          <p:cNvSpPr>
            <a:spLocks noChangeArrowheads="1"/>
          </p:cNvSpPr>
          <p:nvPr/>
        </p:nvSpPr>
        <p:spPr bwMode="auto">
          <a:xfrm>
            <a:off x="4211638" y="4581128"/>
            <a:ext cx="4752975" cy="1656184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611188" y="2133600"/>
            <a:ext cx="360362" cy="143986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6" name="Rectangle 53"/>
          <p:cNvSpPr>
            <a:spLocks noChangeArrowheads="1"/>
          </p:cNvSpPr>
          <p:nvPr/>
        </p:nvSpPr>
        <p:spPr bwMode="auto">
          <a:xfrm>
            <a:off x="395288" y="2133600"/>
            <a:ext cx="8640762" cy="1439863"/>
          </a:xfrm>
          <a:prstGeom prst="rect">
            <a:avLst/>
          </a:prstGeom>
          <a:noFill/>
          <a:ln w="6350">
            <a:solidFill>
              <a:srgbClr val="EAEAE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4140200" y="3644900"/>
            <a:ext cx="4897438" cy="504825"/>
          </a:xfrm>
          <a:prstGeom prst="rect">
            <a:avLst/>
          </a:prstGeom>
          <a:solidFill>
            <a:srgbClr val="DBDBD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1" dirty="0">
              <a:latin typeface="+mn-lt"/>
              <a:ea typeface="+mn-ea"/>
            </a:endParaRPr>
          </a:p>
        </p:txBody>
      </p:sp>
      <p:sp>
        <p:nvSpPr>
          <p:cNvPr id="11314" name="Rectangle 50"/>
          <p:cNvSpPr>
            <a:spLocks noGrp="1" noChangeArrowheads="1"/>
          </p:cNvSpPr>
          <p:nvPr>
            <p:ph type="ctrTitle"/>
          </p:nvPr>
        </p:nvSpPr>
        <p:spPr>
          <a:xfrm>
            <a:off x="1476375" y="2205038"/>
            <a:ext cx="7488238" cy="1295400"/>
          </a:xfrm>
        </p:spPr>
        <p:txBody>
          <a:bodyPr/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319" name="Rectangle 55"/>
          <p:cNvSpPr>
            <a:spLocks noGrp="1" noChangeArrowheads="1"/>
          </p:cNvSpPr>
          <p:nvPr>
            <p:ph type="subTitle" idx="1"/>
          </p:nvPr>
        </p:nvSpPr>
        <p:spPr>
          <a:xfrm>
            <a:off x="4211638" y="3716338"/>
            <a:ext cx="4784725" cy="360362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4427984" y="4725144"/>
            <a:ext cx="133530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Presentation date</a:t>
            </a:r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6" hasCustomPrompt="1"/>
          </p:nvPr>
        </p:nvSpPr>
        <p:spPr>
          <a:xfrm>
            <a:off x="4427984" y="5324338"/>
            <a:ext cx="4464496" cy="2769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Author1, Author2, Author3</a:t>
            </a:r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4427984" y="5665762"/>
            <a:ext cx="446449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altLang="ko-KR" dirty="0"/>
              <a:t>1: Affiliation</a:t>
            </a:r>
          </a:p>
          <a:p>
            <a:pPr lvl="0"/>
            <a:r>
              <a:rPr lang="en-US" altLang="ko-KR" dirty="0"/>
              <a:t>2: Affiliation</a:t>
            </a:r>
          </a:p>
          <a:p>
            <a:pPr lvl="0"/>
            <a:r>
              <a:rPr lang="en-US" altLang="ko-KR" dirty="0"/>
              <a:t>3: Affiliation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5" r="12348"/>
          <a:stretch/>
        </p:blipFill>
        <p:spPr>
          <a:xfrm>
            <a:off x="0" y="0"/>
            <a:ext cx="2160240" cy="5754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06743" y="0"/>
            <a:ext cx="3237257" cy="6218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8" y="63499"/>
            <a:ext cx="8229600" cy="468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0BB48-E6C4-423A-9DBA-66834127574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1"/>
          </p:nvPr>
        </p:nvSpPr>
        <p:spPr>
          <a:xfrm>
            <a:off x="14288" y="531499"/>
            <a:ext cx="8229600" cy="360000"/>
          </a:xfrm>
        </p:spPr>
        <p:txBody>
          <a:bodyPr/>
          <a:lstStyle>
            <a:lvl1pPr marL="0" indent="0" algn="l">
              <a:buNone/>
              <a:defRPr sz="1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17124E-2D8D-40BC-BCA6-96A175BAF63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1"/>
          </p:nvPr>
        </p:nvSpPr>
        <p:spPr>
          <a:xfrm>
            <a:off x="14288" y="531499"/>
            <a:ext cx="8229600" cy="360000"/>
          </a:xfrm>
        </p:spPr>
        <p:txBody>
          <a:bodyPr/>
          <a:lstStyle>
            <a:lvl1pPr marL="0" indent="0" algn="l">
              <a:buNone/>
              <a:defRPr sz="1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0589" y="2172493"/>
            <a:ext cx="7772400" cy="1362075"/>
          </a:xfrm>
        </p:spPr>
        <p:txBody>
          <a:bodyPr anchor="ctr"/>
          <a:lstStyle>
            <a:lvl1pPr algn="l">
              <a:defRPr sz="4000" b="1" cap="none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Rectangle 52"/>
          <p:cNvSpPr>
            <a:spLocks noChangeArrowheads="1"/>
          </p:cNvSpPr>
          <p:nvPr userDrawn="1"/>
        </p:nvSpPr>
        <p:spPr bwMode="auto">
          <a:xfrm>
            <a:off x="611188" y="2133600"/>
            <a:ext cx="360362" cy="143986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6" name="Rectangle 53"/>
          <p:cNvSpPr>
            <a:spLocks noChangeArrowheads="1"/>
          </p:cNvSpPr>
          <p:nvPr userDrawn="1"/>
        </p:nvSpPr>
        <p:spPr bwMode="auto">
          <a:xfrm>
            <a:off x="395288" y="2133600"/>
            <a:ext cx="8640762" cy="1439863"/>
          </a:xfrm>
          <a:prstGeom prst="rect">
            <a:avLst/>
          </a:prstGeom>
          <a:noFill/>
          <a:ln w="6350">
            <a:solidFill>
              <a:srgbClr val="EAEAE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5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2" y="3090529"/>
            <a:ext cx="7910427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400" b="1" i="0" kern="1200" smtClean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  <p:sp>
        <p:nvSpPr>
          <p:cNvPr id="6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2" y="3779966"/>
            <a:ext cx="7910427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400" b="1" i="0" kern="1200" smtClean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>
            <a:off x="329405" y="4469403"/>
            <a:ext cx="7910427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400" b="1" i="0" kern="1200" smtClean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16" hasCustomPrompt="1"/>
          </p:nvPr>
        </p:nvSpPr>
        <p:spPr>
          <a:xfrm>
            <a:off x="323522" y="5158841"/>
            <a:ext cx="7910427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400" b="1" i="0" kern="1200" smtClean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8" hasCustomPrompt="1"/>
          </p:nvPr>
        </p:nvSpPr>
        <p:spPr>
          <a:xfrm>
            <a:off x="323522" y="2636843"/>
            <a:ext cx="7910427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>
              <a:buFont typeface="Tahoma" pitchFamily="34" charset="0"/>
              <a:buNone/>
              <a:defRPr lang="ko-KR" altLang="en-US" sz="1100" b="0" i="0" baseline="0" dirty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Contents Subtitle</a:t>
            </a:r>
            <a:endParaRPr lang="ko-KR" altLang="en-US" dirty="0"/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9" hasCustomPrompt="1"/>
          </p:nvPr>
        </p:nvSpPr>
        <p:spPr>
          <a:xfrm>
            <a:off x="323522" y="3326280"/>
            <a:ext cx="7910427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>
              <a:buFont typeface="Tahoma" pitchFamily="34" charset="0"/>
              <a:buNone/>
              <a:defRPr lang="ko-KR" altLang="en-US" sz="1100" b="0" i="0" baseline="0" dirty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Contents Subtitle</a:t>
            </a:r>
            <a:endParaRPr lang="ko-KR" altLang="en-US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20" hasCustomPrompt="1"/>
          </p:nvPr>
        </p:nvSpPr>
        <p:spPr>
          <a:xfrm>
            <a:off x="323522" y="4015717"/>
            <a:ext cx="7910427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>
              <a:buFont typeface="Tahoma" pitchFamily="34" charset="0"/>
              <a:buNone/>
              <a:defRPr lang="ko-KR" altLang="en-US" sz="1100" b="0" i="0" baseline="0" dirty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Contents Subtitle</a:t>
            </a:r>
            <a:endParaRPr lang="ko-KR" altLang="en-US" dirty="0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21" hasCustomPrompt="1"/>
          </p:nvPr>
        </p:nvSpPr>
        <p:spPr>
          <a:xfrm>
            <a:off x="329405" y="4705154"/>
            <a:ext cx="7910427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>
              <a:buFont typeface="Tahoma" pitchFamily="34" charset="0"/>
              <a:buNone/>
              <a:defRPr lang="ko-KR" altLang="en-US" sz="1100" b="0" i="0" baseline="0" dirty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Contents Subtitle</a:t>
            </a:r>
            <a:endParaRPr lang="ko-KR" altLang="en-US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22" hasCustomPrompt="1"/>
          </p:nvPr>
        </p:nvSpPr>
        <p:spPr>
          <a:xfrm>
            <a:off x="323522" y="5394592"/>
            <a:ext cx="7910427" cy="1692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894" indent="-88894" algn="l">
              <a:buFont typeface="Tahoma" pitchFamily="34" charset="0"/>
              <a:buNone/>
              <a:defRPr lang="ko-KR" altLang="en-US" sz="1100" b="0" i="0" baseline="0" dirty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Contents Subtitle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23" hasCustomPrompt="1"/>
          </p:nvPr>
        </p:nvSpPr>
        <p:spPr>
          <a:xfrm>
            <a:off x="323528" y="1789986"/>
            <a:ext cx="792036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342874" indent="-342874" algn="l">
              <a:buNone/>
              <a:defRPr lang="ko-KR" altLang="en-US" sz="2400" b="1" i="0" baseline="0" dirty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5" name="텍스트 개체 틀 9">
            <a:extLst>
              <a:ext uri="{FF2B5EF4-FFF2-40B4-BE49-F238E27FC236}">
                <a16:creationId xmlns:a16="http://schemas.microsoft.com/office/drawing/2014/main" id="{BD2ACF74-0F4A-49E4-91EF-D64CBE82CC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522" y="2401092"/>
            <a:ext cx="7910427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400" b="1" i="0" kern="1200" smtClean="0">
                <a:solidFill>
                  <a:schemeClr val="tx1"/>
                </a:solidFill>
                <a:effectLst/>
                <a:latin typeface="Tahoma" pitchFamily="34" charset="0"/>
                <a:ea typeface="+mj-ea"/>
                <a:cs typeface="Tahoma" pitchFamily="34" charset="0"/>
              </a:defRPr>
            </a:lvl1pPr>
            <a:lvl2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2pPr>
            <a:lvl3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3pPr>
            <a:lvl4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4pPr>
            <a:lvl5pPr marL="0" marR="0" indent="0" algn="ctr" defTabSz="914332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20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08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836613"/>
            <a:ext cx="4038600" cy="5289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038600" cy="52895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EB991-C6AC-46A4-B8E8-C453B030C61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7D458-DEC3-4F85-939C-8AD991E8B55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1_제목만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1800" b="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18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58"/>
          <p:cNvSpPr>
            <a:spLocks noChangeArrowheads="1"/>
          </p:cNvSpPr>
          <p:nvPr/>
        </p:nvSpPr>
        <p:spPr bwMode="auto">
          <a:xfrm>
            <a:off x="0" y="0"/>
            <a:ext cx="9036496" cy="873016"/>
          </a:xfrm>
          <a:prstGeom prst="rect">
            <a:avLst/>
          </a:prstGeom>
          <a:gradFill rotWithShape="1">
            <a:gsLst>
              <a:gs pos="0">
                <a:srgbClr val="EAEAEA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kumimoji="0" lang="ko-KR" altLang="ko-KR" dirty="0">
              <a:solidFill>
                <a:schemeClr val="tx1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288" y="63500"/>
            <a:ext cx="82296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04" y="962025"/>
            <a:ext cx="8928992" cy="54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250" y="6381750"/>
            <a:ext cx="539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ct val="0"/>
              </a:spcBef>
              <a:spcAft>
                <a:spcPts val="0"/>
              </a:spcAft>
              <a:defRPr kumimoji="0"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083" name="Rectangle 59"/>
          <p:cNvSpPr>
            <a:spLocks noChangeArrowheads="1"/>
          </p:cNvSpPr>
          <p:nvPr/>
        </p:nvSpPr>
        <p:spPr bwMode="auto">
          <a:xfrm>
            <a:off x="40021" y="872207"/>
            <a:ext cx="9000000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Aft>
                <a:spcPts val="0"/>
              </a:spcAft>
              <a:defRPr/>
            </a:pPr>
            <a:endParaRPr kumimoji="0" lang="ko-KR" altLang="ko-KR"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7672"/>
            <a:ext cx="1459200" cy="28800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545622"/>
            <a:ext cx="1459200" cy="2921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ine 55"/>
          <p:cNvSpPr>
            <a:spLocks noChangeShapeType="1"/>
          </p:cNvSpPr>
          <p:nvPr userDrawn="1"/>
        </p:nvSpPr>
        <p:spPr bwMode="auto">
          <a:xfrm>
            <a:off x="0" y="6525344"/>
            <a:ext cx="5724128" cy="0"/>
          </a:xfrm>
          <a:prstGeom prst="line">
            <a:avLst/>
          </a:prstGeom>
          <a:noFill/>
          <a:ln w="3810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403648" y="6568562"/>
            <a:ext cx="2853666" cy="24622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altLang="ko-KR" sz="1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Dept.</a:t>
            </a:r>
            <a:r>
              <a:rPr lang="en-US" altLang="ko-KR" sz="1000" b="1" i="1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Naval Architecture and Marine Engineering</a:t>
            </a:r>
            <a:endParaRPr lang="ko-KR" altLang="en-US" sz="1000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09429" y="6529672"/>
            <a:ext cx="1686707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29" r:id="rId2"/>
    <p:sldLayoutId id="2147483833" r:id="rId3"/>
    <p:sldLayoutId id="2147483830" r:id="rId4"/>
    <p:sldLayoutId id="2147483842" r:id="rId5"/>
    <p:sldLayoutId id="2147483831" r:id="rId6"/>
    <p:sldLayoutId id="2147483834" r:id="rId7"/>
    <p:sldLayoutId id="2147483843" r:id="rId8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kumimoji="1" sz="105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microsoft.com/office/2007/relationships/hdphoto" Target="../media/hdphoto1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/>
              <a:t>조선생산현장의이해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11638" y="3663751"/>
            <a:ext cx="4784725" cy="465536"/>
          </a:xfrm>
        </p:spPr>
        <p:txBody>
          <a:bodyPr/>
          <a:lstStyle/>
          <a:p>
            <a:r>
              <a:rPr lang="ko-KR" altLang="en-US" dirty="0" err="1"/>
              <a:t>강화학습</a:t>
            </a:r>
            <a:r>
              <a:rPr lang="ko-KR" altLang="en-US" dirty="0"/>
              <a:t>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4427984" y="4725144"/>
            <a:ext cx="65" cy="21544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4427984" y="5665762"/>
            <a:ext cx="4464496" cy="15388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32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에이전트</a:t>
            </a:r>
            <a:endParaRPr lang="ko-KR" altLang="en-US" dirty="0"/>
          </a:p>
        </p:txBody>
      </p:sp>
      <p:grpSp>
        <p:nvGrpSpPr>
          <p:cNvPr id="93" name="그룹 92"/>
          <p:cNvGrpSpPr/>
          <p:nvPr/>
        </p:nvGrpSpPr>
        <p:grpSpPr>
          <a:xfrm>
            <a:off x="179512" y="1040004"/>
            <a:ext cx="4320480" cy="866736"/>
            <a:chOff x="179512" y="1040004"/>
            <a:chExt cx="4320480" cy="866736"/>
          </a:xfrm>
        </p:grpSpPr>
        <p:grpSp>
          <p:nvGrpSpPr>
            <p:cNvPr id="27" name="그룹 26"/>
            <p:cNvGrpSpPr/>
            <p:nvPr/>
          </p:nvGrpSpPr>
          <p:grpSpPr>
            <a:xfrm>
              <a:off x="179512" y="1040004"/>
              <a:ext cx="1368152" cy="453983"/>
              <a:chOff x="179512" y="1148836"/>
              <a:chExt cx="1368152" cy="453983"/>
            </a:xfrm>
          </p:grpSpPr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48836"/>
                <a:ext cx="136815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1191161"/>
                <a:ext cx="1159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에이전트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4914" y="1568186"/>
              <a:ext cx="4145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강화학습을 통해 스스로 학습하는 컴퓨터</a:t>
              </a:r>
              <a:endParaRPr lang="ko-KR" altLang="en-US" sz="16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436096" y="983392"/>
            <a:ext cx="3637601" cy="1613646"/>
            <a:chOff x="5149870" y="1167282"/>
            <a:chExt cx="3637601" cy="1613646"/>
          </a:xfrm>
        </p:grpSpPr>
        <p:sp>
          <p:nvSpPr>
            <p:cNvPr id="70" name="직사각형 69"/>
            <p:cNvSpPr/>
            <p:nvPr/>
          </p:nvSpPr>
          <p:spPr>
            <a:xfrm>
              <a:off x="6630405" y="1167282"/>
              <a:ext cx="1099383" cy="57606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에이전트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630405" y="2204864"/>
              <a:ext cx="1099383" cy="57606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환경</a:t>
              </a:r>
            </a:p>
          </p:txBody>
        </p:sp>
        <p:cxnSp>
          <p:nvCxnSpPr>
            <p:cNvPr id="73" name="꺾인 연결선 72"/>
            <p:cNvCxnSpPr>
              <a:stCxn id="70" idx="3"/>
              <a:endCxn id="71" idx="3"/>
            </p:cNvCxnSpPr>
            <p:nvPr/>
          </p:nvCxnSpPr>
          <p:spPr bwMode="auto">
            <a:xfrm>
              <a:off x="7725912" y="1455314"/>
              <a:ext cx="20453" cy="1037582"/>
            </a:xfrm>
            <a:prstGeom prst="bentConnector3">
              <a:avLst>
                <a:gd name="adj1" fmla="val 1800000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꺾인 연결선 76"/>
            <p:cNvCxnSpPr>
              <a:stCxn id="71" idx="1"/>
              <a:endCxn id="70" idx="1"/>
            </p:cNvCxnSpPr>
            <p:nvPr/>
          </p:nvCxnSpPr>
          <p:spPr bwMode="auto">
            <a:xfrm rot="10800000">
              <a:off x="6626529" y="1455314"/>
              <a:ext cx="20453" cy="1037582"/>
            </a:xfrm>
            <a:prstGeom prst="bentConnector3">
              <a:avLst>
                <a:gd name="adj1" fmla="val 1800000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8192436" y="1804828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행동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49870" y="1610514"/>
              <a:ext cx="10776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보상</a:t>
              </a:r>
              <a:endParaRPr lang="en-US" altLang="ko-KR" sz="16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lang="en-US" altLang="ko-KR" sz="1000" b="1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lang="ko-KR" altLang="en-US" sz="1600" b="1" dirty="0">
                  <a:latin typeface="맑은 고딕" pitchFamily="50" charset="-127"/>
                  <a:ea typeface="맑은 고딕" pitchFamily="50" charset="-127"/>
                </a:rPr>
                <a:t>다음 상태</a:t>
              </a: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79512" y="2076674"/>
            <a:ext cx="7844287" cy="2381138"/>
            <a:chOff x="179512" y="2150963"/>
            <a:chExt cx="7844287" cy="2381138"/>
          </a:xfrm>
        </p:grpSpPr>
        <p:grpSp>
          <p:nvGrpSpPr>
            <p:cNvPr id="92" name="그룹 91"/>
            <p:cNvGrpSpPr/>
            <p:nvPr/>
          </p:nvGrpSpPr>
          <p:grpSpPr>
            <a:xfrm>
              <a:off x="350329" y="2726789"/>
              <a:ext cx="7673470" cy="1805312"/>
              <a:chOff x="562406" y="3197573"/>
              <a:chExt cx="7673470" cy="180531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62406" y="4664331"/>
                <a:ext cx="76734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5)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이러한 보상을 지속해서 얻는다면 에이전트는 좋은 행동을 학습할 수 있음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62406" y="3564263"/>
                <a:ext cx="59452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2)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자신이 놓인 환경에서 자신의 상태를 인식한 후 행동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62406" y="3930953"/>
                <a:ext cx="6305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3)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환경은 에이전트에게 보상을 주고 다음 상태를 알려줌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62406" y="4297643"/>
                <a:ext cx="73134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4)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이 보상을 통해 에이전트는 어떤 행동이 좋은 행동인지 간접적으로 알게됨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62406" y="3197573"/>
                <a:ext cx="6017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1)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환경에 대해 사전지식이 없는 상태에서 학습을 진행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79512" y="2150963"/>
              <a:ext cx="3384376" cy="453983"/>
              <a:chOff x="179512" y="2463631"/>
              <a:chExt cx="3384376" cy="453983"/>
            </a:xfrm>
          </p:grpSpPr>
          <p:sp>
            <p:nvSpPr>
              <p:cNvPr id="8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2463631"/>
                <a:ext cx="3384376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2505956"/>
                <a:ext cx="31037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에이전트와 환경의 상호작용 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179512" y="4627746"/>
            <a:ext cx="8964487" cy="1689635"/>
            <a:chOff x="179512" y="4627746"/>
            <a:chExt cx="8964487" cy="1689635"/>
          </a:xfrm>
        </p:grpSpPr>
        <p:grpSp>
          <p:nvGrpSpPr>
            <p:cNvPr id="107" name="그룹 106"/>
            <p:cNvGrpSpPr/>
            <p:nvPr/>
          </p:nvGrpSpPr>
          <p:grpSpPr>
            <a:xfrm>
              <a:off x="179512" y="4627746"/>
              <a:ext cx="2160240" cy="453983"/>
              <a:chOff x="179512" y="4949286"/>
              <a:chExt cx="2160240" cy="453983"/>
            </a:xfrm>
          </p:grpSpPr>
          <p:sp>
            <p:nvSpPr>
              <p:cNvPr id="100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4949286"/>
                <a:ext cx="2160240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4991611"/>
                <a:ext cx="187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강화학습의 목적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350328" y="5138246"/>
              <a:ext cx="8793671" cy="1179135"/>
              <a:chOff x="350328" y="5170761"/>
              <a:chExt cx="8793671" cy="1179135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5170761"/>
                <a:ext cx="87936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 spc="-100">
                    <a:latin typeface="맑은 고딕" pitchFamily="50" charset="-127"/>
                    <a:ea typeface="맑은 고딕" pitchFamily="50" charset="-127"/>
                  </a:rPr>
                  <a:t>에이전트가 환경을 탐색하면서 얻는 보상들의 합을 최대화하는 </a:t>
                </a:r>
                <a:r>
                  <a:rPr lang="en-US" altLang="ko-KR" sz="1600" b="1" spc="-100">
                    <a:latin typeface="맑은 고딕" pitchFamily="50" charset="-127"/>
                    <a:ea typeface="맑은 고딕" pitchFamily="50" charset="-127"/>
                  </a:rPr>
                  <a:t>“</a:t>
                </a:r>
                <a:r>
                  <a:rPr lang="ko-KR" altLang="en-US" sz="1600" b="1" spc="-100">
                    <a:latin typeface="맑은 고딕" pitchFamily="50" charset="-127"/>
                    <a:ea typeface="맑은 고딕" pitchFamily="50" charset="-127"/>
                  </a:rPr>
                  <a:t>최적의 행동양식</a:t>
                </a:r>
                <a:r>
                  <a:rPr lang="en-US" altLang="ko-KR" sz="1600" b="1" spc="-10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b="1" spc="-100">
                    <a:latin typeface="맑은 고딕" pitchFamily="50" charset="-127"/>
                    <a:ea typeface="맑은 고딕" pitchFamily="50" charset="-127"/>
                  </a:rPr>
                  <a:t>또는 정책</a:t>
                </a:r>
                <a:r>
                  <a:rPr lang="en-US" altLang="ko-KR" sz="1600" b="1" spc="-100">
                    <a:latin typeface="맑은 고딕" pitchFamily="50" charset="-127"/>
                    <a:ea typeface="맑은 고딕" pitchFamily="50" charset="-127"/>
                  </a:rPr>
                  <a:t>＂</a:t>
                </a:r>
                <a:r>
                  <a:rPr lang="ko-KR" altLang="en-US" sz="1600" b="1" spc="-100">
                    <a:latin typeface="맑은 고딕" pitchFamily="50" charset="-127"/>
                    <a:ea typeface="맑은 고딕" pitchFamily="50" charset="-127"/>
                  </a:rPr>
                  <a:t>을</a:t>
                </a:r>
                <a:endParaRPr lang="en-US" altLang="ko-KR" sz="1600" b="1" spc="-10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b="1" spc="-100">
                    <a:latin typeface="맑은 고딕" pitchFamily="50" charset="-127"/>
                    <a:ea typeface="맑은 고딕" pitchFamily="50" charset="-127"/>
                  </a:rPr>
                  <a:t>   학습하는 것 </a:t>
                </a:r>
                <a:endParaRPr lang="ko-KR" altLang="en-US" sz="1600" b="1" spc="-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>
                <a:off x="350328" y="5750835"/>
                <a:ext cx="8793671" cy="599061"/>
                <a:chOff x="350328" y="5750835"/>
                <a:chExt cx="8793671" cy="599061"/>
              </a:xfrm>
            </p:grpSpPr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5750835"/>
                  <a:ext cx="8793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 spc="-100">
                      <a:latin typeface="맑은 고딕" pitchFamily="50" charset="-127"/>
                      <a:ea typeface="맑은 고딕" pitchFamily="50" charset="-127"/>
                    </a:rPr>
                    <a:t>상벌을 적절히 융합할 수 있다면 효과적인 학습이 가능</a:t>
                  </a:r>
                  <a:endParaRPr lang="ko-KR" altLang="en-US" sz="1600" b="1" spc="-1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2" y="6042119"/>
                  <a:ext cx="8105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적절한 상벌을 통해 자신이 무엇을 해야 하는지 더 명확하게 구분 가능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0862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강화학습의 장점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1182234" y="1348859"/>
            <a:ext cx="67795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환경에 대한 사전 지식이 없어도 학습 가능 </a:t>
            </a:r>
            <a:r>
              <a:rPr lang="en-US" altLang="ko-KR" sz="2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sz="26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79512" y="2450598"/>
            <a:ext cx="2160240" cy="453983"/>
            <a:chOff x="179512" y="4949286"/>
            <a:chExt cx="2160240" cy="453983"/>
          </a:xfrm>
        </p:grpSpPr>
        <p:sp>
          <p:nvSpPr>
            <p:cNvPr id="46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79512" y="4949286"/>
              <a:ext cx="2160240" cy="453983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16081" y="4991611"/>
              <a:ext cx="1879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맑은 고딕" pitchFamily="50" charset="-127"/>
                  <a:ea typeface="맑은 고딕" pitchFamily="50" charset="-127"/>
                </a:rPr>
                <a:t>강화학습의 예시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17112" y="3011214"/>
            <a:ext cx="3647069" cy="2946167"/>
            <a:chOff x="617112" y="3011214"/>
            <a:chExt cx="3647069" cy="29461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112" y="3011214"/>
              <a:ext cx="3647069" cy="247498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1470132" y="5588049"/>
              <a:ext cx="1941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ko-KR" altLang="en-US" b="1">
                  <a:latin typeface="맑은 고딕" pitchFamily="50" charset="-127"/>
                  <a:ea typeface="맑은 고딕" pitchFamily="50" charset="-127"/>
                </a:rPr>
                <a:t> 자전거 타기 </a:t>
              </a:r>
              <a:r>
                <a:rPr lang="en-US" altLang="ko-KR" b="1"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57181" y="3011214"/>
            <a:ext cx="3647069" cy="2946167"/>
            <a:chOff x="4957181" y="3011214"/>
            <a:chExt cx="3647069" cy="294616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7181" y="3011214"/>
              <a:ext cx="3647069" cy="247498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6011003" y="5588049"/>
              <a:ext cx="1539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itchFamily="50" charset="-127"/>
                  <a:ea typeface="맑은 고딕" pitchFamily="50" charset="-127"/>
                </a:rPr>
                <a:t>&lt; </a:t>
              </a:r>
              <a:r>
                <a:rPr lang="ko-KR" altLang="en-US" b="1">
                  <a:latin typeface="맑은 고딕" pitchFamily="50" charset="-127"/>
                  <a:ea typeface="맑은 고딕" pitchFamily="50" charset="-127"/>
                </a:rPr>
                <a:t>알 파 고 </a:t>
              </a:r>
              <a:r>
                <a:rPr lang="en-US" altLang="ko-KR" b="1"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8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04250" y="6381750"/>
            <a:ext cx="539750" cy="476250"/>
          </a:xfrm>
        </p:spPr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79512" y="1196752"/>
            <a:ext cx="8964487" cy="1217465"/>
            <a:chOff x="179512" y="1196752"/>
            <a:chExt cx="8964487" cy="1217465"/>
          </a:xfrm>
        </p:grpSpPr>
        <p:grpSp>
          <p:nvGrpSpPr>
            <p:cNvPr id="11" name="그룹 10"/>
            <p:cNvGrpSpPr/>
            <p:nvPr/>
          </p:nvGrpSpPr>
          <p:grpSpPr>
            <a:xfrm>
              <a:off x="179512" y="1196752"/>
              <a:ext cx="1368152" cy="453983"/>
              <a:chOff x="179512" y="1196752"/>
              <a:chExt cx="1368152" cy="453983"/>
            </a:xfrm>
          </p:grpSpPr>
          <p:sp>
            <p:nvSpPr>
              <p:cNvPr id="46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96752"/>
                <a:ext cx="136815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1940" y="1239077"/>
                <a:ext cx="1103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강화학습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350328" y="1772816"/>
              <a:ext cx="8793671" cy="641401"/>
              <a:chOff x="350328" y="1772816"/>
              <a:chExt cx="8793671" cy="6414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1772816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마치 사람처럼 환경과 상호작용하면서 스스로 학습하는 방식</a:t>
                </a:r>
                <a:endParaRPr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39552" y="2106440"/>
                <a:ext cx="8105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=&gt; </a:t>
                </a:r>
                <a:r>
                  <a:rPr lang="ko-KR" altLang="en-US" sz="1400" b="1">
                    <a:latin typeface="맑은 고딕" pitchFamily="50" charset="-127"/>
                    <a:ea typeface="맑은 고딕" pitchFamily="50" charset="-127"/>
                  </a:rPr>
                  <a:t>하지만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400" b="1">
                    <a:latin typeface="맑은 고딕" pitchFamily="50" charset="-127"/>
                    <a:ea typeface="맑은 고딕" pitchFamily="50" charset="-127"/>
                  </a:rPr>
                  <a:t>문제 자체에 대해 잘 이해하지 않으면 엉뚱한 결과 초래</a:t>
                </a:r>
                <a:endParaRPr lang="ko-KR" altLang="en-US" sz="14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987825" y="2650527"/>
            <a:ext cx="3168351" cy="1542837"/>
            <a:chOff x="5975648" y="1595136"/>
            <a:chExt cx="3168351" cy="154283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/>
            <a:srcRect l="5479" r="3889"/>
            <a:stretch/>
          </p:blipFill>
          <p:spPr>
            <a:xfrm>
              <a:off x="6263679" y="1595136"/>
              <a:ext cx="2592289" cy="12359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5975648" y="2860974"/>
              <a:ext cx="316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&lt; </a:t>
              </a:r>
              <a:r>
                <a:rPr lang="ko-KR" altLang="en-US" sz="1200" b="1">
                  <a:latin typeface="맑은 고딕" pitchFamily="50" charset="-127"/>
                  <a:ea typeface="맑은 고딕" pitchFamily="50" charset="-127"/>
                </a:rPr>
                <a:t>순차적으로 행동을 결정해야 하는 문제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0328" y="4357861"/>
            <a:ext cx="8793671" cy="1238077"/>
            <a:chOff x="350328" y="2492482"/>
            <a:chExt cx="8793671" cy="12380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0328" y="2492482"/>
              <a:ext cx="8793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결정을 순차적으로 내려야 하는 문제에 적용</a:t>
              </a:r>
              <a:endParaRPr lang="ko-KR" altLang="en-US" sz="16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539552" y="2776452"/>
              <a:ext cx="8105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=&gt;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강화학습 뿐만이 아니라 다른 해결책도 있음</a:t>
              </a:r>
              <a:endParaRPr lang="en-US" altLang="ko-KR" sz="1400" b="1"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다이내믹 프로그래밍</a:t>
              </a:r>
              <a:r>
                <a:rPr lang="ko-KR" altLang="en-US" sz="7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6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Dynamic Programming</a:t>
              </a:r>
              <a:r>
                <a:rPr lang="en-US" altLang="ko-KR" sz="6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, </a:t>
              </a:r>
            </a:p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진화 알고리즘</a:t>
              </a:r>
              <a:r>
                <a:rPr lang="ko-KR" altLang="en-US" sz="7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6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Evolutionary Algorithm</a:t>
              </a:r>
              <a:r>
                <a:rPr lang="en-US" altLang="ko-KR" sz="6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8" y="5540235"/>
            <a:ext cx="879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위 두 방법은 각각 한계를 가지고 있으며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강화학습이 그 한계를 극복할 수 있음</a:t>
            </a:r>
            <a:endParaRPr lang="ko-KR" altLang="en-US" sz="16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3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순차적 행동 결정 문제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842028" y="1137470"/>
            <a:ext cx="7459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순차적으로 행동을 결정해야 하는 문제를 어떻게 수학적으로 표현할 수 있을까</a:t>
            </a: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90930" y="1612010"/>
            <a:ext cx="3562141" cy="2705173"/>
            <a:chOff x="3897059" y="1854047"/>
            <a:chExt cx="3562141" cy="27051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8766" y="1854047"/>
              <a:ext cx="3498726" cy="235939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897059" y="4251443"/>
              <a:ext cx="35621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&lt;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시험 점수를 통해 수학 실력을 수치화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9512" y="4453170"/>
            <a:ext cx="8964487" cy="1936357"/>
            <a:chOff x="179512" y="4453170"/>
            <a:chExt cx="8964487" cy="1936357"/>
          </a:xfrm>
        </p:grpSpPr>
        <p:grpSp>
          <p:nvGrpSpPr>
            <p:cNvPr id="5" name="그룹 4"/>
            <p:cNvGrpSpPr/>
            <p:nvPr/>
          </p:nvGrpSpPr>
          <p:grpSpPr>
            <a:xfrm>
              <a:off x="179512" y="4453170"/>
              <a:ext cx="1008112" cy="453983"/>
              <a:chOff x="179512" y="4725144"/>
              <a:chExt cx="1008112" cy="453983"/>
            </a:xfrm>
          </p:grpSpPr>
          <p:sp>
            <p:nvSpPr>
              <p:cNvPr id="46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4725144"/>
                <a:ext cx="100811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1940" y="4767469"/>
                <a:ext cx="73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itchFamily="50" charset="-127"/>
                    <a:ea typeface="맑은 고딕" pitchFamily="50" charset="-127"/>
                  </a:rPr>
                  <a:t>MDP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50328" y="5023025"/>
              <a:ext cx="8793671" cy="1366502"/>
              <a:chOff x="350328" y="5023025"/>
              <a:chExt cx="8793671" cy="136650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5023025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Markov Decision Process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5413888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순차적으로</a:t>
                </a:r>
                <a:r>
                  <a:rPr lang="en-US" altLang="ko-KR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행동을 결정하는 문제를 정의할 때 사용</a:t>
                </a:r>
                <a:endParaRPr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5804752"/>
                <a:ext cx="87936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순차적 행동 결정 문제를 수학적으로 정의해 에이전트가 순차적 행동 결정 문제에 접근할 수 </a:t>
                </a:r>
                <a:endParaRPr lang="en-US" altLang="ko-KR" sz="1600" b="1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  있게함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43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순차적 행동 결정 문제의 구성 요소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79512" y="1210772"/>
            <a:ext cx="8964487" cy="1437322"/>
            <a:chOff x="179512" y="1097687"/>
            <a:chExt cx="8964487" cy="1437322"/>
          </a:xfrm>
        </p:grpSpPr>
        <p:grpSp>
          <p:nvGrpSpPr>
            <p:cNvPr id="8" name="그룹 7"/>
            <p:cNvGrpSpPr/>
            <p:nvPr/>
          </p:nvGrpSpPr>
          <p:grpSpPr>
            <a:xfrm>
              <a:off x="179512" y="1097687"/>
              <a:ext cx="1656184" cy="453983"/>
              <a:chOff x="179512" y="1097687"/>
              <a:chExt cx="1656184" cy="453983"/>
            </a:xfrm>
          </p:grpSpPr>
          <p:sp>
            <p:nvSpPr>
              <p:cNvPr id="19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097687"/>
                <a:ext cx="1656184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7734" y="1140012"/>
                <a:ext cx="1379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상태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State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50328" y="1638583"/>
              <a:ext cx="8793671" cy="896426"/>
              <a:chOff x="350328" y="1673751"/>
              <a:chExt cx="8793671" cy="89642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1673751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에이전트의 상태</a:t>
                </a:r>
                <a:endParaRPr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539551" y="1980999"/>
                <a:ext cx="8604447" cy="589178"/>
                <a:chOff x="539551" y="1980999"/>
                <a:chExt cx="8604447" cy="58917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1980999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정적인 요소만 포함한 현재 에이전트의 정보가 아닌 동적인 요소 또한 상태로 표현 가능 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2262400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에이전트가 상태를 통해 상황을 판단해서 행동을 결정하기에 충분한 정보 제공 필요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  <p:grpSp>
        <p:nvGrpSpPr>
          <p:cNvPr id="41" name="그룹 40"/>
          <p:cNvGrpSpPr/>
          <p:nvPr/>
        </p:nvGrpSpPr>
        <p:grpSpPr>
          <a:xfrm>
            <a:off x="179512" y="3161245"/>
            <a:ext cx="8964487" cy="1718935"/>
            <a:chOff x="179512" y="2743519"/>
            <a:chExt cx="8964487" cy="1718935"/>
          </a:xfrm>
        </p:grpSpPr>
        <p:grpSp>
          <p:nvGrpSpPr>
            <p:cNvPr id="13" name="그룹 12"/>
            <p:cNvGrpSpPr/>
            <p:nvPr/>
          </p:nvGrpSpPr>
          <p:grpSpPr>
            <a:xfrm>
              <a:off x="179512" y="2743519"/>
              <a:ext cx="1728192" cy="453983"/>
              <a:chOff x="179512" y="2743519"/>
              <a:chExt cx="1728192" cy="453983"/>
            </a:xfrm>
          </p:grpSpPr>
          <p:sp>
            <p:nvSpPr>
              <p:cNvPr id="3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2743519"/>
                <a:ext cx="172819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284627" y="2785844"/>
                <a:ext cx="1517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행동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Action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50328" y="3284415"/>
              <a:ext cx="8793671" cy="1178039"/>
              <a:chOff x="350328" y="3284415"/>
              <a:chExt cx="8793671" cy="1178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3284415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에이전트가</a:t>
                </a:r>
                <a:r>
                  <a:rPr lang="en-US" altLang="ko-KR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어떠한 상태에서 취할 수 있는 행동</a:t>
                </a:r>
                <a:endParaRPr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39551" y="3591663"/>
                <a:ext cx="8604447" cy="870791"/>
                <a:chOff x="539551" y="3591663"/>
                <a:chExt cx="8604447" cy="870791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3591663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학습이 되지 않은 에이전트는 정보가 전혀 없어 처음에 무작위로 행동을 취함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3873170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학습을 통해 특정한 행동들을 할 확률을 높임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4154677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행동을 취하면 환경은 에이전트에게 보상을 주고 다음 상태를 알려줌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57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문제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순차적 행동 결정 문제의 구성 요소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79512" y="1171664"/>
            <a:ext cx="8964487" cy="1774231"/>
            <a:chOff x="179512" y="1171664"/>
            <a:chExt cx="8964487" cy="1774231"/>
          </a:xfrm>
        </p:grpSpPr>
        <p:grpSp>
          <p:nvGrpSpPr>
            <p:cNvPr id="2" name="그룹 1"/>
            <p:cNvGrpSpPr/>
            <p:nvPr/>
          </p:nvGrpSpPr>
          <p:grpSpPr>
            <a:xfrm>
              <a:off x="179512" y="1171664"/>
              <a:ext cx="1800200" cy="453983"/>
              <a:chOff x="179512" y="1484784"/>
              <a:chExt cx="1800200" cy="453983"/>
            </a:xfrm>
          </p:grpSpPr>
          <p:sp>
            <p:nvSpPr>
              <p:cNvPr id="43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484784"/>
                <a:ext cx="1800200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284626" y="1527109"/>
                <a:ext cx="1623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보상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Reward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50328" y="1712560"/>
              <a:ext cx="8793671" cy="1233335"/>
              <a:chOff x="350328" y="1712560"/>
              <a:chExt cx="8793671" cy="123333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1712560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강화학습을</a:t>
                </a:r>
                <a:r>
                  <a:rPr lang="en-US" altLang="ko-KR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다른 머신러닝 기법과 다르게 만들어주는 가장 핵심적인 요소</a:t>
                </a:r>
                <a:endParaRPr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50328" y="2076031"/>
                <a:ext cx="8793671" cy="869864"/>
                <a:chOff x="350328" y="2076031"/>
                <a:chExt cx="8793671" cy="869864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2076031"/>
                  <a:ext cx="8793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에이전트가 학습할 수 있는 유일한 정보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2383676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보상이라는 정보를 통해 에이전트는 자신이 했던 행동들을 평가 가능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2638118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어떤 행동이 좋은 행동인지 판단 가능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  <p:grpSp>
        <p:nvGrpSpPr>
          <p:cNvPr id="22" name="그룹 21"/>
          <p:cNvGrpSpPr/>
          <p:nvPr/>
        </p:nvGrpSpPr>
        <p:grpSpPr>
          <a:xfrm>
            <a:off x="179512" y="3256843"/>
            <a:ext cx="8964487" cy="2483641"/>
            <a:chOff x="179512" y="3534638"/>
            <a:chExt cx="8964487" cy="2483641"/>
          </a:xfrm>
        </p:grpSpPr>
        <p:grpSp>
          <p:nvGrpSpPr>
            <p:cNvPr id="13" name="그룹 12"/>
            <p:cNvGrpSpPr/>
            <p:nvPr/>
          </p:nvGrpSpPr>
          <p:grpSpPr>
            <a:xfrm>
              <a:off x="179512" y="3534638"/>
              <a:ext cx="1728192" cy="453983"/>
              <a:chOff x="179512" y="2743519"/>
              <a:chExt cx="1728192" cy="453983"/>
            </a:xfrm>
          </p:grpSpPr>
          <p:sp>
            <p:nvSpPr>
              <p:cNvPr id="3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2743519"/>
                <a:ext cx="172819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284627" y="2785844"/>
                <a:ext cx="1517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정책</a:t>
                </a:r>
                <a:r>
                  <a:rPr lang="ko-KR" altLang="en-US" sz="9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Policy</a:t>
                </a:r>
                <a:r>
                  <a:rPr lang="en-US" altLang="ko-KR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50328" y="4075534"/>
              <a:ext cx="8793671" cy="1942745"/>
              <a:chOff x="350328" y="4075534"/>
              <a:chExt cx="8793671" cy="1942745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350328" y="4075534"/>
                <a:ext cx="8793671" cy="614523"/>
                <a:chOff x="350328" y="4075534"/>
                <a:chExt cx="8793671" cy="614523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4075534"/>
                  <a:ext cx="8793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순차적 행동 결정 문제에서 구해야 할 답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4382280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에이전트가 보상을 얻으려면 행동을 해야 하는데 모든 상태에 대해 어떤 행동을 해야 할지 판단해야함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350328" y="4720629"/>
                <a:ext cx="8793671" cy="625727"/>
                <a:chOff x="350328" y="4670030"/>
                <a:chExt cx="8793671" cy="625727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4987980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&lt;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순차적 행동 결정 문제 해결 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에이전트가 제일 좋은 정책을 얻은 것 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&gt;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4670030"/>
                  <a:ext cx="8793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모든 상태에 대해 에이전트가 어떤 행동을 해야 하는지 정해놓은 것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350328" y="5376928"/>
                <a:ext cx="8793671" cy="641351"/>
                <a:chOff x="350328" y="5376928"/>
                <a:chExt cx="8793671" cy="641351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1" y="5710502"/>
                  <a:ext cx="860444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최적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정책에 따라 행동했을 때 보상의 합을 최대로 받을 수 있음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5376928"/>
                  <a:ext cx="8793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제일 좋은 정책 </a:t>
                  </a:r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: 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최적 정책</a:t>
                  </a:r>
                  <a:r>
                    <a:rPr lang="ko-KR" altLang="en-US" sz="800" b="1">
                      <a:latin typeface="맑은 고딕" pitchFamily="50" charset="-127"/>
                      <a:ea typeface="맑은 고딕" pitchFamily="50" charset="-127"/>
                    </a:rPr>
                    <a:t> 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(</a:t>
                  </a:r>
                  <a:r>
                    <a:rPr lang="en-US" altLang="ko-KR" sz="700" b="1">
                      <a:latin typeface="맑은 고딕" pitchFamily="50" charset="-127"/>
                      <a:ea typeface="맑은 고딕" pitchFamily="50" charset="-127"/>
                    </a:rPr>
                    <a:t> 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Optimal policy</a:t>
                  </a:r>
                  <a:r>
                    <a:rPr lang="en-US" altLang="ko-KR" sz="700" b="1">
                      <a:latin typeface="맑은 고딕" pitchFamily="50" charset="-127"/>
                      <a:ea typeface="맑은 고딕" pitchFamily="50" charset="-127"/>
                    </a:rPr>
                    <a:t> 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)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19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예시 </a:t>
            </a:r>
            <a:r>
              <a:rPr lang="en-US" altLang="ko-KR" dirty="0"/>
              <a:t>: </a:t>
            </a:r>
            <a:r>
              <a:rPr lang="ko-KR" altLang="en-US" dirty="0"/>
              <a:t>브레이크아웃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604250" y="6381750"/>
            <a:ext cx="539750" cy="476250"/>
          </a:xfrm>
        </p:spPr>
        <p:txBody>
          <a:bodyPr/>
          <a:lstStyle/>
          <a:p>
            <a:pPr>
              <a:defRPr/>
            </a:pPr>
            <a:fld id="{B110BB48-E6C4-423A-9DBA-668341275744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464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강화학습의 예시 </a:t>
            </a:r>
            <a:r>
              <a:rPr lang="en-US" altLang="ko-KR"/>
              <a:t>: </a:t>
            </a:r>
            <a:r>
              <a:rPr lang="ko-KR" altLang="en-US"/>
              <a:t>브레이크아웃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딥마인드에 의해 다시 빛을 본 아타리 게임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8" y="1712560"/>
            <a:ext cx="879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딥마인드의 </a:t>
            </a:r>
            <a:r>
              <a:rPr lang="en-US" altLang="ko-KR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“Playing Atari with Depp Reinforcement Learning”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강화학습 적용 논문</a:t>
            </a:r>
            <a:endParaRPr lang="ko-KR" altLang="en-US" sz="16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9512" y="1100508"/>
            <a:ext cx="5904656" cy="453983"/>
            <a:chOff x="179512" y="1196752"/>
            <a:chExt cx="5904656" cy="453983"/>
          </a:xfrm>
        </p:grpSpPr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79512" y="1196752"/>
              <a:ext cx="5904656" cy="453983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11940" y="1239077"/>
              <a:ext cx="5628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맑은 고딕" pitchFamily="50" charset="-127"/>
                  <a:ea typeface="맑은 고딕" pitchFamily="50" charset="-127"/>
                </a:rPr>
                <a:t>아타리의 고전 게임인 브레이크아웃에 강화학습 적용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8" y="2107595"/>
            <a:ext cx="8793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에이전트는 단순히 벽돌만 깨는 것을 학습한 것이 아니고 한 쪽을 터널로 뚫어서 여러 개의 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벽돌을 한꺼번에 깨버리는 것도 학습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2963" y="2676604"/>
            <a:ext cx="7458075" cy="2607677"/>
            <a:chOff x="842963" y="2676604"/>
            <a:chExt cx="7458075" cy="26076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963" y="2676604"/>
              <a:ext cx="7458075" cy="2438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2371226" y="4945727"/>
              <a:ext cx="4401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&lt;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딥마인드의 브레이크아웃 게임 학습 과정 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008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강화학습의 예시 </a:t>
            </a:r>
            <a:r>
              <a:rPr lang="en-US" altLang="ko-KR"/>
              <a:t>: </a:t>
            </a:r>
            <a:r>
              <a:rPr lang="ko-KR" altLang="en-US"/>
              <a:t>브레이크아웃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딥마인드에 의해 다시 빛을 본 아타리 게임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79512" y="1100508"/>
            <a:ext cx="5904656" cy="453983"/>
            <a:chOff x="179512" y="1196752"/>
            <a:chExt cx="5904656" cy="453983"/>
          </a:xfrm>
        </p:grpSpPr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79512" y="1196752"/>
              <a:ext cx="5904656" cy="453983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11940" y="1239077"/>
              <a:ext cx="5628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맑은 고딕" pitchFamily="50" charset="-127"/>
                  <a:ea typeface="맑은 고딕" pitchFamily="50" charset="-127"/>
                </a:rPr>
                <a:t>아타리의 고전 게임인 브레이크아웃에 강화학습 적용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3" name="y2mate.com - DQN Breakout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0416" y="1789876"/>
            <a:ext cx="6623168" cy="4169048"/>
          </a:xfrm>
        </p:spPr>
      </p:pic>
    </p:spTree>
    <p:extLst>
      <p:ext uri="{BB962C8B-B14F-4D97-AF65-F5344CB8AC3E}">
        <p14:creationId xmlns:p14="http://schemas.microsoft.com/office/powerpoint/2010/main" val="13800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10BB48-E6C4-423A-9DBA-668341275744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217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강화학습의 예시 </a:t>
            </a:r>
            <a:r>
              <a:rPr lang="en-US" altLang="ko-KR"/>
              <a:t>: </a:t>
            </a:r>
            <a:r>
              <a:rPr lang="ko-KR" altLang="en-US"/>
              <a:t>브레이크아웃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브레이크아웃의 </a:t>
            </a:r>
            <a:r>
              <a:rPr lang="en-US" altLang="ko-KR"/>
              <a:t>MDP</a:t>
            </a:r>
            <a:r>
              <a:rPr lang="ko-KR" altLang="en-US"/>
              <a:t>와 학습 방법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59" y="2134649"/>
            <a:ext cx="2399791" cy="2741428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79512" y="1075968"/>
            <a:ext cx="5544618" cy="5158442"/>
            <a:chOff x="179512" y="1075968"/>
            <a:chExt cx="5544618" cy="5158442"/>
          </a:xfrm>
        </p:grpSpPr>
        <p:grpSp>
          <p:nvGrpSpPr>
            <p:cNvPr id="13" name="그룹 12"/>
            <p:cNvGrpSpPr/>
            <p:nvPr/>
          </p:nvGrpSpPr>
          <p:grpSpPr>
            <a:xfrm>
              <a:off x="179512" y="1075968"/>
              <a:ext cx="1008112" cy="453983"/>
              <a:chOff x="179512" y="4725144"/>
              <a:chExt cx="1008112" cy="453983"/>
            </a:xfrm>
          </p:grpSpPr>
          <p:sp>
            <p:nvSpPr>
              <p:cNvPr id="15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4725144"/>
                <a:ext cx="100811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1940" y="4767469"/>
                <a:ext cx="73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itchFamily="50" charset="-127"/>
                    <a:ea typeface="맑은 고딕" pitchFamily="50" charset="-127"/>
                  </a:rPr>
                  <a:t>MDP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50328" y="1608592"/>
              <a:ext cx="5373802" cy="4625818"/>
              <a:chOff x="350328" y="1608592"/>
              <a:chExt cx="5373802" cy="4625818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350328" y="1608592"/>
                <a:ext cx="5373802" cy="1363412"/>
                <a:chOff x="350328" y="1608592"/>
                <a:chExt cx="5373802" cy="1363412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1608592"/>
                  <a:ext cx="53738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상태</a:t>
                  </a:r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 :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브레이크아웃에서 에이전트가 환경으로부터 </a:t>
                  </a:r>
                  <a:endParaRPr lang="en-US" altLang="ko-KR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  <a:p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           받아들이는 상태는 게임 화면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grpSp>
              <p:nvGrpSpPr>
                <p:cNvPr id="2" name="그룹 1"/>
                <p:cNvGrpSpPr/>
                <p:nvPr/>
              </p:nvGrpSpPr>
              <p:grpSpPr>
                <a:xfrm>
                  <a:off x="350329" y="2180284"/>
                  <a:ext cx="5373801" cy="791720"/>
                  <a:chOff x="350329" y="2180284"/>
                  <a:chExt cx="5373801" cy="791720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29" y="2180284"/>
                    <a:ext cx="53738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>
                        <a:latin typeface="맑은 고딕" pitchFamily="50" charset="-127"/>
                        <a:ea typeface="맑은 고딕" pitchFamily="50" charset="-127"/>
                      </a:rPr>
                      <a:t>- </a:t>
                    </a:r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에이전트가 상황을 파악할 수 있도록 옆 그림과 같은</a:t>
                    </a:r>
                    <a:endParaRPr lang="en-US" altLang="ko-KR" sz="1600" b="1">
                      <a:latin typeface="맑은 고딕" pitchFamily="50" charset="-127"/>
                      <a:ea typeface="맑은 고딕" pitchFamily="50" charset="-127"/>
                    </a:endParaRPr>
                  </a:p>
                  <a:p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  화면을 연속으로 </a:t>
                    </a:r>
                    <a:r>
                      <a:rPr lang="en-US" altLang="ko-KR" sz="1600" b="1">
                        <a:latin typeface="맑은 고딕" pitchFamily="50" charset="-127"/>
                        <a:ea typeface="맑은 고딕" pitchFamily="50" charset="-127"/>
                      </a:rPr>
                      <a:t>4</a:t>
                    </a:r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개 받음</a:t>
                    </a:r>
                    <a:endParaRPr lang="ko-KR" altLang="en-US" sz="16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539552" y="2664227"/>
                    <a:ext cx="518457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>
                        <a:latin typeface="맑은 고딕" pitchFamily="50" charset="-127"/>
                        <a:ea typeface="맑은 고딕" pitchFamily="50" charset="-127"/>
                      </a:rPr>
                      <a:t>=&gt; </a:t>
                    </a:r>
                    <a:r>
                      <a:rPr lang="ko-KR" altLang="en-US" sz="1400" b="1">
                        <a:latin typeface="맑은 고딕" pitchFamily="50" charset="-127"/>
                        <a:ea typeface="맑은 고딕" pitchFamily="50" charset="-127"/>
                      </a:rPr>
                      <a:t>이 화면이 하나의 상태로 에이전트에게 제공</a:t>
                    </a:r>
                    <a:endParaRPr lang="ko-KR" altLang="en-US" sz="14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</p:grpSp>
          <p:grpSp>
            <p:nvGrpSpPr>
              <p:cNvPr id="9" name="그룹 8"/>
              <p:cNvGrpSpPr/>
              <p:nvPr/>
            </p:nvGrpSpPr>
            <p:grpSpPr>
              <a:xfrm>
                <a:off x="350329" y="3054325"/>
                <a:ext cx="5373801" cy="2020546"/>
                <a:chOff x="350329" y="3068960"/>
                <a:chExt cx="5373801" cy="2020546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9" y="3068960"/>
                  <a:ext cx="537380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행동</a:t>
                  </a:r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 :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제자리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왼쪽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오른쪽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발사가 가능하고 브레이크</a:t>
                  </a:r>
                  <a:endParaRPr lang="en-US" altLang="ko-KR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  <a:p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          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아웃에서 발사는 게임을 시작할 때 사용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grpSp>
              <p:nvGrpSpPr>
                <p:cNvPr id="5" name="그룹 4"/>
                <p:cNvGrpSpPr/>
                <p:nvPr/>
              </p:nvGrpSpPr>
              <p:grpSpPr>
                <a:xfrm>
                  <a:off x="350329" y="3683373"/>
                  <a:ext cx="5373801" cy="791720"/>
                  <a:chOff x="350329" y="3784668"/>
                  <a:chExt cx="5373801" cy="791720"/>
                </a:xfrm>
              </p:grpSpPr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350329" y="3784668"/>
                    <a:ext cx="537380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>
                        <a:latin typeface="맑은 고딕" pitchFamily="50" charset="-127"/>
                        <a:ea typeface="맑은 고딕" pitchFamily="50" charset="-127"/>
                      </a:rPr>
                      <a:t>- </a:t>
                    </a:r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에이전트가 한 상태에서 행동을 결정하면 잠깐 동안 그</a:t>
                    </a:r>
                    <a:endParaRPr lang="en-US" altLang="ko-KR" sz="1600" b="1">
                      <a:latin typeface="맑은 고딕" pitchFamily="50" charset="-127"/>
                      <a:ea typeface="맑은 고딕" pitchFamily="50" charset="-127"/>
                    </a:endParaRPr>
                  </a:p>
                  <a:p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  행동을 반복</a:t>
                    </a:r>
                    <a:endParaRPr lang="ko-KR" altLang="en-US" sz="16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539552" y="4268611"/>
                    <a:ext cx="518457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>
                        <a:latin typeface="맑은 고딕" pitchFamily="50" charset="-127"/>
                        <a:ea typeface="맑은 고딕" pitchFamily="50" charset="-127"/>
                      </a:rPr>
                      <a:t>=&gt; </a:t>
                    </a:r>
                    <a:r>
                      <a:rPr lang="ko-KR" altLang="en-US" sz="1400" b="1">
                        <a:latin typeface="맑은 고딕" pitchFamily="50" charset="-127"/>
                        <a:ea typeface="맑은 고딕" pitchFamily="50" charset="-127"/>
                      </a:rPr>
                      <a:t>상태를 화면 </a:t>
                    </a:r>
                    <a:r>
                      <a:rPr lang="en-US" altLang="ko-KR" sz="1400" b="1">
                        <a:latin typeface="맑은 고딕" pitchFamily="50" charset="-127"/>
                        <a:ea typeface="맑은 고딕" pitchFamily="50" charset="-127"/>
                      </a:rPr>
                      <a:t>4</a:t>
                    </a:r>
                    <a:r>
                      <a:rPr lang="ko-KR" altLang="en-US" sz="1400" b="1">
                        <a:latin typeface="맑은 고딕" pitchFamily="50" charset="-127"/>
                        <a:ea typeface="맑은 고딕" pitchFamily="50" charset="-127"/>
                      </a:rPr>
                      <a:t>개로 받아오기 때문임</a:t>
                    </a:r>
                    <a:endParaRPr lang="ko-KR" altLang="en-US" sz="14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9" y="4504731"/>
                  <a:ext cx="5373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상태가 </a:t>
                  </a:r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4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개의 화면이므로 </a:t>
                  </a:r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4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개의 화면이 나올 동안에는 </a:t>
                  </a:r>
                  <a:endParaRPr lang="en-US" altLang="ko-KR" sz="1600" b="1">
                    <a:latin typeface="맑은 고딕" pitchFamily="50" charset="-127"/>
                    <a:ea typeface="맑은 고딕" pitchFamily="50" charset="-127"/>
                  </a:endParaRPr>
                </a:p>
                <a:p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  같은 행동을 해야 에이전트가 학습을 할 수 있음</a:t>
                  </a:r>
                  <a:endParaRPr lang="ko-KR" altLang="en-US" sz="16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9" y="5157192"/>
                <a:ext cx="537380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보상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 :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벽돌이 하나씩 깨질 때마다 보상을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(+1)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씩 받고</a:t>
                </a:r>
                <a:endParaRPr lang="en-US" altLang="ko-KR" sz="1600" b="1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          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더 위쪽을 깰수록 더 큰 보상을 받음</a:t>
                </a:r>
                <a:endParaRPr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         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 아무것도 깨지 않을 때는 보상으로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(0)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을 받음</a:t>
                </a:r>
                <a:endParaRPr lang="en-US" altLang="ko-KR" sz="1600" b="1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          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공을 놓쳐서 목숨을 잃을 경우는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(-1)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을 받음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073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강화학습의 예시 </a:t>
            </a:r>
            <a:r>
              <a:rPr lang="en-US" altLang="ko-KR"/>
              <a:t>: </a:t>
            </a:r>
            <a:r>
              <a:rPr lang="ko-KR" altLang="en-US"/>
              <a:t>브레이크아웃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브레이크아웃의 </a:t>
            </a:r>
            <a:r>
              <a:rPr lang="en-US" altLang="ko-KR"/>
              <a:t>MDP</a:t>
            </a:r>
            <a:r>
              <a:rPr lang="ko-KR" altLang="en-US"/>
              <a:t>와 학습 방법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9512" y="1075968"/>
            <a:ext cx="936104" cy="453983"/>
            <a:chOff x="179512" y="1075968"/>
            <a:chExt cx="936104" cy="453983"/>
          </a:xfrm>
        </p:grpSpPr>
        <p:sp>
          <p:nvSpPr>
            <p:cNvPr id="15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79512" y="1075968"/>
              <a:ext cx="936104" cy="453983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17734" y="1118293"/>
              <a:ext cx="65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latin typeface="맑은 고딕" pitchFamily="50" charset="-127"/>
                  <a:ea typeface="맑은 고딕" pitchFamily="50" charset="-127"/>
                </a:rPr>
                <a:t>학습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50328" y="1608592"/>
            <a:ext cx="6616943" cy="4309441"/>
            <a:chOff x="350328" y="1608592"/>
            <a:chExt cx="6616943" cy="430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0329" y="2921979"/>
              <a:ext cx="5373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강화학습을 통해 학습되는 것 </a:t>
              </a:r>
              <a:r>
                <a:rPr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인공신경망</a:t>
              </a:r>
              <a:endParaRPr lang="ko-KR" altLang="en-US" sz="16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50328" y="1608592"/>
              <a:ext cx="5733839" cy="1244344"/>
              <a:chOff x="350328" y="1608592"/>
              <a:chExt cx="5733839" cy="1244344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2173780"/>
                <a:ext cx="57338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에이전트가 우연히 공을 쳐 벽돌을 깨면 보상을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1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만큼 받음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350328" y="1608592"/>
                <a:ext cx="5373802" cy="563140"/>
                <a:chOff x="350328" y="1608592"/>
                <a:chExt cx="5373802" cy="563140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8" y="1608592"/>
                  <a:ext cx="537380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처음의 에이전트는 게임이나 상황에 대해 전혀 모름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2" y="1863955"/>
                  <a:ext cx="51845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에이전트는 무작위로 제자리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왼쪽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오른쪽으로 움직임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8" y="2514382"/>
                <a:ext cx="57338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지속적으로 게임을 하면 이러한 일이 반복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729" y="3329576"/>
              <a:ext cx="4790542" cy="218085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0329" y="5579479"/>
              <a:ext cx="61658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입력을 통해 그림과 같이 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4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개의 연속적인 게임 화면이 들어옴 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204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강화학습의 예시 </a:t>
            </a:r>
            <a:r>
              <a:rPr lang="en-US" altLang="ko-KR"/>
              <a:t>: </a:t>
            </a:r>
            <a:r>
              <a:rPr lang="ko-KR" altLang="en-US"/>
              <a:t>브레이크아웃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브레이크아웃의 </a:t>
            </a:r>
            <a:r>
              <a:rPr lang="en-US" altLang="ko-KR"/>
              <a:t>MDP</a:t>
            </a:r>
            <a:r>
              <a:rPr lang="ko-KR" altLang="en-US"/>
              <a:t>와 학습 방법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281" y="941402"/>
            <a:ext cx="3907439" cy="177883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50329" y="2627237"/>
            <a:ext cx="8793671" cy="611794"/>
            <a:chOff x="350329" y="2627237"/>
            <a:chExt cx="8793671" cy="6117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0329" y="2627237"/>
              <a:ext cx="8793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입력이 들어온 상태에서 에이전트가 할 수 있는 행동이 얼마나 좋은지 출력으로 내놓음 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539552" y="2931254"/>
              <a:ext cx="792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=&gt;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행동이 얼마나 좋은지가 행동의 가치가 되고 이것을 큐함수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( Q Function )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이라고 함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0329" y="3279700"/>
            <a:ext cx="8793671" cy="611274"/>
            <a:chOff x="350329" y="3249774"/>
            <a:chExt cx="8793671" cy="6112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0329" y="3249774"/>
              <a:ext cx="8793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문제에 사용한 인공신경망을 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DQN</a:t>
              </a:r>
              <a:r>
                <a:rPr lang="en-US" altLang="ko-KR" sz="8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7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Deep Q-Network</a:t>
              </a:r>
              <a:r>
                <a:rPr lang="en-US" altLang="ko-KR" sz="7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라고 함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7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그림의 중간 부분</a:t>
              </a:r>
              <a:r>
                <a:rPr lang="ko-KR" altLang="en-US" sz="700" b="1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539552" y="3553271"/>
              <a:ext cx="792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=&gt; DQN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은 그 상태에서 제자리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왼쪽</a:t>
              </a:r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오른쪽 행동의 큐함수를 출력으로 내놓음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50329" y="3931643"/>
            <a:ext cx="8793671" cy="618300"/>
            <a:chOff x="350329" y="3931643"/>
            <a:chExt cx="8793671" cy="6183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0329" y="3931643"/>
              <a:ext cx="8793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3.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에이전트는 출력으로 나온 큐함수에 따라서 행동함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539552" y="4242166"/>
              <a:ext cx="7920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latin typeface="맑은 고딕" pitchFamily="50" charset="-127"/>
                  <a:ea typeface="맑은 고딕" pitchFamily="50" charset="-127"/>
                </a:rPr>
                <a:t>=&gt; DQN</a:t>
              </a:r>
              <a:r>
                <a:rPr lang="ko-KR" altLang="en-US" sz="1400" b="1">
                  <a:latin typeface="맑은 고딕" pitchFamily="50" charset="-127"/>
                  <a:ea typeface="맑은 고딕" pitchFamily="50" charset="-127"/>
                </a:rPr>
                <a:t>이 출력한 큐함수를 보고 큰 가치를 지니는 행동을 선택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9" y="4590612"/>
            <a:ext cx="879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에이전트가 그 행동을 취하면 환경은 에이전트에게 보상과 다음 상태를 알려줌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9" y="4969833"/>
            <a:ext cx="879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에이전트는 환경과 상호작용하면서 </a:t>
            </a: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DQN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을 더 많은 보상을 받도록 조금씩 조정함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9" y="5552681"/>
            <a:ext cx="8793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에이전트의 많은 탐험을 통해 우연히 터널을 뚫게 되고</a:t>
            </a:r>
            <a:r>
              <a:rPr lang="en-US" altLang="ko-KR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이를 통해 에이전트는 일종의</a:t>
            </a:r>
            <a:endParaRPr lang="en-US" altLang="ko-KR" sz="16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전략을 학습하게 됨</a:t>
            </a:r>
            <a:endParaRPr lang="ko-KR" altLang="en-US" sz="16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57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강화학습의 예시 </a:t>
            </a:r>
            <a:r>
              <a:rPr lang="en-US" altLang="ko-KR"/>
              <a:t>: </a:t>
            </a:r>
            <a:r>
              <a:rPr lang="ko-KR" altLang="en-US"/>
              <a:t>브레이크아웃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11" name="꺾인 연결선 10"/>
          <p:cNvCxnSpPr>
            <a:stCxn id="28" idx="3"/>
            <a:endCxn id="38" idx="3"/>
          </p:cNvCxnSpPr>
          <p:nvPr/>
        </p:nvCxnSpPr>
        <p:spPr bwMode="auto">
          <a:xfrm>
            <a:off x="7020272" y="1844824"/>
            <a:ext cx="12700" cy="1310761"/>
          </a:xfrm>
          <a:prstGeom prst="bentConnector3">
            <a:avLst>
              <a:gd name="adj1" fmla="val 1800000"/>
            </a:avLst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꺾인 연결선 38"/>
          <p:cNvCxnSpPr>
            <a:stCxn id="28" idx="1"/>
            <a:endCxn id="38" idx="1"/>
          </p:cNvCxnSpPr>
          <p:nvPr/>
        </p:nvCxnSpPr>
        <p:spPr bwMode="auto">
          <a:xfrm rot="10800000" flipV="1">
            <a:off x="1502457" y="1844823"/>
            <a:ext cx="12700" cy="1310761"/>
          </a:xfrm>
          <a:prstGeom prst="bentConnector3">
            <a:avLst>
              <a:gd name="adj1" fmla="val 1800000"/>
            </a:avLst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7" name="그룹 76"/>
          <p:cNvGrpSpPr/>
          <p:nvPr/>
        </p:nvGrpSpPr>
        <p:grpSpPr>
          <a:xfrm>
            <a:off x="179512" y="1075968"/>
            <a:ext cx="6840760" cy="2248894"/>
            <a:chOff x="179512" y="1075968"/>
            <a:chExt cx="6840760" cy="2248894"/>
          </a:xfrm>
        </p:grpSpPr>
        <p:grpSp>
          <p:nvGrpSpPr>
            <p:cNvPr id="73" name="그룹 72"/>
            <p:cNvGrpSpPr/>
            <p:nvPr/>
          </p:nvGrpSpPr>
          <p:grpSpPr>
            <a:xfrm>
              <a:off x="1502457" y="1675547"/>
              <a:ext cx="5517815" cy="1649315"/>
              <a:chOff x="1502457" y="1675547"/>
              <a:chExt cx="5517815" cy="164931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1502457" y="1675547"/>
                <a:ext cx="55178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1.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에이전트는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4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개의 연속된 게임 화면을 입력으로 받는다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1502457" y="2112467"/>
                <a:ext cx="55178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처음에는 아무것도 모르므로 임의로 행동을 취한다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1502457" y="2549387"/>
                <a:ext cx="55178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3.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그에 따라 보상을 받게 되면 그 보상을 통해 학습한다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1502457" y="2986308"/>
                <a:ext cx="55178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4.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결국 사람처럼 혹은 사람보다 잘하게 된다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179512" y="1075968"/>
              <a:ext cx="2448272" cy="453983"/>
              <a:chOff x="179512" y="1075968"/>
              <a:chExt cx="2448272" cy="453983"/>
            </a:xfrm>
          </p:grpSpPr>
          <p:sp>
            <p:nvSpPr>
              <p:cNvPr id="50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075968"/>
                <a:ext cx="244827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7734" y="1118293"/>
                <a:ext cx="22380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에이전트 학습 흐름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212619" y="3437992"/>
            <a:ext cx="8931381" cy="2271741"/>
            <a:chOff x="212619" y="3470456"/>
            <a:chExt cx="8931381" cy="2271741"/>
          </a:xfrm>
        </p:grpSpPr>
        <p:grpSp>
          <p:nvGrpSpPr>
            <p:cNvPr id="56" name="그룹 55"/>
            <p:cNvGrpSpPr/>
            <p:nvPr/>
          </p:nvGrpSpPr>
          <p:grpSpPr>
            <a:xfrm>
              <a:off x="212619" y="3470456"/>
              <a:ext cx="2991230" cy="453983"/>
              <a:chOff x="212619" y="3833301"/>
              <a:chExt cx="2991230" cy="453983"/>
            </a:xfrm>
          </p:grpSpPr>
          <p:sp>
            <p:nvSpPr>
              <p:cNvPr id="54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212619" y="3833301"/>
                <a:ext cx="2991230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841" y="3875626"/>
                <a:ext cx="27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사람의 학습 과정과 비교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350329" y="4024697"/>
              <a:ext cx="8793671" cy="1717500"/>
              <a:chOff x="350329" y="4024697"/>
              <a:chExt cx="8793671" cy="171750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9" y="4024697"/>
                <a:ext cx="87936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공통점 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사람이 게임 화면을 보고 학습해 나가듯이 브레이크아웃을 학습하는 에이전트 또한 </a:t>
                </a:r>
                <a:endParaRPr lang="en-US" altLang="ko-KR" sz="1600" b="1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          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화면을 보고 학습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0329" y="5403643"/>
                <a:ext cx="87936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차이점 </a:t>
                </a:r>
                <a:r>
                  <a:rPr lang="en-US" altLang="ko-KR" sz="16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: </a:t>
                </a:r>
                <a:r>
                  <a:rPr lang="ko-KR" altLang="en-US" sz="1600" b="1" spc="-10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게임의 규칙을 몰라도 학습할 수 있다는 것은 장점이면서도 초반의 느린 학습의 원인임</a:t>
                </a:r>
                <a:endParaRPr lang="ko-KR" altLang="en-US" sz="1600" b="1" spc="-100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68" name="그룹 67"/>
              <p:cNvGrpSpPr/>
              <p:nvPr/>
            </p:nvGrpSpPr>
            <p:grpSpPr>
              <a:xfrm>
                <a:off x="350329" y="4610706"/>
                <a:ext cx="8793671" cy="791702"/>
                <a:chOff x="350329" y="4919495"/>
                <a:chExt cx="8793671" cy="791702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0329" y="4919495"/>
                  <a:ext cx="87936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차이점 </a:t>
                  </a:r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: 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에이전트는 게임의 규칙을 전혀 모름</a:t>
                  </a:r>
                  <a:endParaRPr lang="ko-KR" altLang="en-US" sz="16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grpSp>
              <p:nvGrpSpPr>
                <p:cNvPr id="67" name="그룹 66"/>
                <p:cNvGrpSpPr/>
                <p:nvPr/>
              </p:nvGrpSpPr>
              <p:grpSpPr>
                <a:xfrm>
                  <a:off x="1187624" y="5183087"/>
                  <a:ext cx="7920880" cy="528110"/>
                  <a:chOff x="1187624" y="5183087"/>
                  <a:chExt cx="7920880" cy="528110"/>
                </a:xfrm>
              </p:grpSpPr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7624" y="5183087"/>
                    <a:ext cx="792088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>
                        <a:latin typeface="맑은 고딕" pitchFamily="50" charset="-127"/>
                        <a:ea typeface="맑은 고딕" pitchFamily="50" charset="-127"/>
                      </a:rPr>
                      <a:t>=&gt; </a:t>
                    </a:r>
                    <a:r>
                      <a:rPr lang="ko-KR" altLang="en-US" sz="1400" b="1">
                        <a:latin typeface="맑은 고딕" pitchFamily="50" charset="-127"/>
                        <a:ea typeface="맑은 고딕" pitchFamily="50" charset="-127"/>
                      </a:rPr>
                      <a:t>사람의 경우 게임을 시작하기 전에 게임의 규칙이 무엇인지 알아볼 것임</a:t>
                    </a:r>
                    <a:endParaRPr lang="ko-KR" altLang="en-US" sz="14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7624" y="5403420"/>
                    <a:ext cx="792088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>
                        <a:latin typeface="맑은 고딕" pitchFamily="50" charset="-127"/>
                        <a:ea typeface="맑은 고딕" pitchFamily="50" charset="-127"/>
                      </a:rPr>
                      <a:t>=&gt; </a:t>
                    </a:r>
                    <a:r>
                      <a:rPr lang="ko-KR" altLang="en-US" sz="1400" b="1">
                        <a:latin typeface="맑은 고딕" pitchFamily="50" charset="-127"/>
                        <a:ea typeface="맑은 고딕" pitchFamily="50" charset="-127"/>
                      </a:rPr>
                      <a:t>처음부터 의도를 가지고 그 게임의 규칙에 맞게 플레이하면서 점수를 올려나갈 것임</a:t>
                    </a:r>
                    <a:endParaRPr lang="ko-KR" altLang="en-US" sz="14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50329" y="5822863"/>
            <a:ext cx="8793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▷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사람의 경우 하나를 학습하면 다른 곳에도 그 학습이 영향을 미침</a:t>
            </a:r>
            <a:endParaRPr lang="en-US" altLang="ko-KR" sz="16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하지만</a:t>
            </a:r>
            <a:r>
              <a:rPr lang="en-US" altLang="ko-KR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강화학습 에이전트는 각 학습을 다 별개로 취급해 항상 바닥부터 학습해야 함</a:t>
            </a:r>
            <a:endParaRPr lang="ko-KR" altLang="en-US" sz="16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3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MDP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604250" y="6381750"/>
            <a:ext cx="539750" cy="476250"/>
          </a:xfrm>
        </p:spPr>
        <p:txBody>
          <a:bodyPr/>
          <a:lstStyle/>
          <a:p>
            <a:pPr>
              <a:defRPr/>
            </a:pPr>
            <a:fld id="{B110BB48-E6C4-423A-9DBA-668341275744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121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sp>
        <p:nvSpPr>
          <p:cNvPr id="20" name="직사각형 19"/>
          <p:cNvSpPr/>
          <p:nvPr/>
        </p:nvSpPr>
        <p:spPr>
          <a:xfrm>
            <a:off x="176470" y="1221020"/>
            <a:ext cx="83523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MDP(</a:t>
            </a:r>
            <a:r>
              <a:rPr lang="en-US" altLang="ko-KR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Markov Decision Process</a:t>
            </a:r>
            <a:r>
              <a:rPr lang="en-US" altLang="ko-KR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순차적으로 행동을 결정하는 문제를 에이전트는 문제를 어떻게 정의 할 지 모름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사용자가 정의해야 함 </a:t>
            </a:r>
            <a:endParaRPr lang="en-US" altLang="ko-K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순차적으로 행동을 결정하는 문제를 수학적으로 정의한 것이 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MPD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057031-6EFA-409A-8D8A-AC6F4091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0" y="3084590"/>
            <a:ext cx="7519917" cy="2255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A764DF-5F91-4EAA-94CB-15C126F90EE8}"/>
              </a:ext>
            </a:extLst>
          </p:cNvPr>
          <p:cNvSpPr/>
          <p:nvPr/>
        </p:nvSpPr>
        <p:spPr>
          <a:xfrm>
            <a:off x="2436203" y="5539460"/>
            <a:ext cx="250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MDP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구성 요소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29" y="4997268"/>
            <a:ext cx="3382471" cy="18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sp>
        <p:nvSpPr>
          <p:cNvPr id="20" name="직사각형 19"/>
          <p:cNvSpPr/>
          <p:nvPr/>
        </p:nvSpPr>
        <p:spPr>
          <a:xfrm>
            <a:off x="176470" y="1221020"/>
            <a:ext cx="835236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그리드 월드</a:t>
            </a:r>
            <a:endParaRPr lang="en-US" altLang="ko-KR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격자로 이루어진 환경에서 문제를 푸는 예제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MPD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그리드월드와 같은 환경을 에이전트가 이해할 수 있게 재 정의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A764DF-5F91-4EAA-94CB-15C126F90EE8}"/>
              </a:ext>
            </a:extLst>
          </p:cNvPr>
          <p:cNvSpPr/>
          <p:nvPr/>
        </p:nvSpPr>
        <p:spPr>
          <a:xfrm>
            <a:off x="3098887" y="6018848"/>
            <a:ext cx="250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dk1"/>
                </a:solidFill>
                <a:latin typeface="+mj-lt"/>
              </a:rPr>
              <a:t>▲ </a:t>
            </a:r>
            <a:r>
              <a:rPr lang="ko-KR" altLang="en-US" sz="1800" dirty="0">
                <a:solidFill>
                  <a:schemeClr val="dk1"/>
                </a:solidFill>
                <a:latin typeface="+mj-lt"/>
              </a:rPr>
              <a:t>그리드 월드</a:t>
            </a:r>
            <a:endParaRPr lang="en-US" altLang="ko-KR" sz="18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C59B44-66D5-4648-A3DE-C34B3DF4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86" y="2889444"/>
            <a:ext cx="4288263" cy="31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9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1D6782-0CC3-4B20-8911-D0FD63C79CB9}"/>
              </a:ext>
            </a:extLst>
          </p:cNvPr>
          <p:cNvGrpSpPr/>
          <p:nvPr/>
        </p:nvGrpSpPr>
        <p:grpSpPr>
          <a:xfrm>
            <a:off x="5476973" y="189366"/>
            <a:ext cx="3523203" cy="1044267"/>
            <a:chOff x="179109" y="3141234"/>
            <a:chExt cx="8425141" cy="2223511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057031-6EFA-409A-8D8A-AC6F40919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09" y="3141234"/>
              <a:ext cx="8425141" cy="222351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41CD47-7645-43A4-9C35-4291D59926BF}"/>
                </a:ext>
              </a:extLst>
            </p:cNvPr>
            <p:cNvSpPr/>
            <p:nvPr/>
          </p:nvSpPr>
          <p:spPr>
            <a:xfrm>
              <a:off x="510928" y="4037999"/>
              <a:ext cx="1374754" cy="110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상태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상태는 에이전트가 관찰 가능한 상태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자신의 상황에 대한 관찰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집합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로봇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의 상태는 센서 값이 되겠지만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게임을 학습하기 위한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에이전트는 사용자가 상태를 정의해줘야 함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그리드월드에서 상태의 개수는 유한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아래는 상태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개의 예시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2369880"/>
              </a:xfrm>
              <a:prstGeom prst="rect">
                <a:avLst/>
              </a:prstGeom>
              <a:blipFill>
                <a:blip r:embed="rId4"/>
                <a:stretch>
                  <a:fillRect l="-803" t="-1799" b="-33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36881A-6FEE-4C05-BDB3-4CF251A3F933}"/>
              </a:ext>
            </a:extLst>
          </p:cNvPr>
          <p:cNvSpPr/>
          <p:nvPr/>
        </p:nvSpPr>
        <p:spPr>
          <a:xfrm>
            <a:off x="986794" y="6057037"/>
            <a:ext cx="2507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dk1"/>
                </a:solidFill>
                <a:latin typeface="+mj-lt"/>
              </a:rPr>
              <a:t>▲ </a:t>
            </a:r>
            <a:r>
              <a:rPr lang="ko-KR" altLang="en-US" sz="1800" dirty="0">
                <a:solidFill>
                  <a:schemeClr val="dk1"/>
                </a:solidFill>
                <a:latin typeface="+mj-lt"/>
              </a:rPr>
              <a:t>그리드 월드</a:t>
            </a:r>
            <a:endParaRPr lang="en-US" altLang="ko-KR" sz="1800" dirty="0">
              <a:solidFill>
                <a:schemeClr val="dk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3184AC-2358-467F-AEA0-AF0921BC01B3}"/>
                  </a:ext>
                </a:extLst>
              </p:cNvPr>
              <p:cNvSpPr txBox="1"/>
              <p:nvPr/>
            </p:nvSpPr>
            <p:spPr>
              <a:xfrm>
                <a:off x="3694176" y="4713650"/>
                <a:ext cx="517992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&lt;</a:t>
                </a:r>
                <a:r>
                  <a:rPr lang="ko-KR" altLang="en-US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예시 그리드 월드의 상태의 집합</a:t>
                </a:r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</a:p>
              <a:p>
                <a:pPr algn="ctr"/>
                <a:b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800" i="1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{(1​,1​), (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​,2​), (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​,3​), …, (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​,5​)}</a:t>
                </a:r>
                <a:endPara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3184AC-2358-467F-AEA0-AF0921BC0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76" y="4713650"/>
                <a:ext cx="5179924" cy="923330"/>
              </a:xfrm>
              <a:prstGeom prst="rect">
                <a:avLst/>
              </a:prstGeom>
              <a:blipFill>
                <a:blip r:embed="rId5"/>
                <a:stretch>
                  <a:fillRect t="-4605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CC59B44-66D5-4648-A3DE-C34B3DF4F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815" y="3795164"/>
            <a:ext cx="3108316" cy="22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7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1D6782-0CC3-4B20-8911-D0FD63C79CB9}"/>
              </a:ext>
            </a:extLst>
          </p:cNvPr>
          <p:cNvGrpSpPr/>
          <p:nvPr/>
        </p:nvGrpSpPr>
        <p:grpSpPr>
          <a:xfrm>
            <a:off x="5476973" y="189366"/>
            <a:ext cx="3523203" cy="1044267"/>
            <a:chOff x="179109" y="3141234"/>
            <a:chExt cx="8425141" cy="2223511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057031-6EFA-409A-8D8A-AC6F40919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09" y="3141234"/>
              <a:ext cx="8425141" cy="222351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641CD47-7645-43A4-9C35-4291D59926BF}"/>
                </a:ext>
              </a:extLst>
            </p:cNvPr>
            <p:cNvSpPr/>
            <p:nvPr/>
          </p:nvSpPr>
          <p:spPr>
            <a:xfrm>
              <a:off x="510928" y="4037999"/>
              <a:ext cx="1374754" cy="110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상태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에이전트는 시간에 따라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개의 상태의 집합 안에 있는 상태를 움직임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시간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에서의 상태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가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(1,3)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1,3)</m:t>
                    </m:r>
                  </m:oMath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어떤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에서의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는 정해져 있지 않음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확률변수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어떤 집합에서 뽑을 때마다 달라질 수 있음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2369880"/>
              </a:xfrm>
              <a:prstGeom prst="rect">
                <a:avLst/>
              </a:prstGeom>
              <a:blipFill>
                <a:blip r:embed="rId4"/>
                <a:stretch>
                  <a:fillRect l="-803" t="-1799" b="-33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284284-DA9D-45F3-9525-5C86729CB613}"/>
                  </a:ext>
                </a:extLst>
              </p:cNvPr>
              <p:cNvSpPr txBox="1"/>
              <p:nvPr/>
            </p:nvSpPr>
            <p:spPr>
              <a:xfrm>
                <a:off x="2058650" y="4622554"/>
                <a:ext cx="517992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&lt;</a:t>
                </a:r>
                <a:r>
                  <a:rPr lang="ko-KR" altLang="en-US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시간 </a:t>
                </a:r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 </a:t>
                </a:r>
                <a:r>
                  <a:rPr lang="ko-KR" altLang="en-US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에서의 상태</a:t>
                </a:r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</a:p>
              <a:p>
                <a:pPr algn="ctr"/>
                <a:b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284284-DA9D-45F3-9525-5C86729CB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650" y="4622554"/>
                <a:ext cx="5179924" cy="923330"/>
              </a:xfrm>
              <a:prstGeom prst="rect">
                <a:avLst/>
              </a:prstGeom>
              <a:blipFill>
                <a:blip r:embed="rId5"/>
                <a:stretch>
                  <a:fillRect t="-4605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947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057031-6EFA-409A-8D8A-AC6F4091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73" y="189366"/>
            <a:ext cx="3523203" cy="10442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41CD47-7645-43A4-9C35-4291D59926BF}"/>
              </a:ext>
            </a:extLst>
          </p:cNvPr>
          <p:cNvSpPr/>
          <p:nvPr/>
        </p:nvSpPr>
        <p:spPr>
          <a:xfrm>
            <a:off x="6202405" y="617905"/>
            <a:ext cx="574891" cy="51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2092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행동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에이전트가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에서 할 수 있는 가능한 행동의 집합은 </a:t>
                </a:r>
                <a:r>
                  <a:rPr lang="en-US" altLang="ko-KR" sz="1800" i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일반적으로 에이전트가 할 수 있는 행동은 모든 상태에서 같음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어떤 특정한 행동은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로 표현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2092881"/>
              </a:xfrm>
              <a:prstGeom prst="rect">
                <a:avLst/>
              </a:prstGeom>
              <a:blipFill>
                <a:blip r:embed="rId4"/>
                <a:stretch>
                  <a:fillRect l="-803" t="-2035" b="-3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284284-DA9D-45F3-9525-5C86729CB613}"/>
                  </a:ext>
                </a:extLst>
              </p:cNvPr>
              <p:cNvSpPr txBox="1"/>
              <p:nvPr/>
            </p:nvSpPr>
            <p:spPr>
              <a:xfrm>
                <a:off x="1762690" y="3541756"/>
                <a:ext cx="517992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&lt;</a:t>
                </a:r>
                <a:r>
                  <a:rPr lang="ko-KR" altLang="en-US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시간 </a:t>
                </a:r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 </a:t>
                </a:r>
                <a:r>
                  <a:rPr lang="ko-KR" altLang="en-US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에서의 </a:t>
                </a:r>
                <a:r>
                  <a:rPr lang="ko-KR" altLang="en-US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행동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</a:p>
              <a:p>
                <a:pPr algn="ctr"/>
                <a:b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ko-KR" alt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284284-DA9D-45F3-9525-5C86729CB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90" y="3541756"/>
                <a:ext cx="5179924" cy="923330"/>
              </a:xfrm>
              <a:prstGeom prst="rect">
                <a:avLst/>
              </a:prstGeom>
              <a:blipFill>
                <a:blip r:embed="rId5"/>
                <a:stretch>
                  <a:fillRect t="-5298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84284-DA9D-45F3-9525-5C86729CB613}"/>
                  </a:ext>
                </a:extLst>
              </p:cNvPr>
              <p:cNvSpPr txBox="1"/>
              <p:nvPr/>
            </p:nvSpPr>
            <p:spPr>
              <a:xfrm>
                <a:off x="2662752" y="4632832"/>
                <a:ext cx="718305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&lt;</a:t>
                </a:r>
                <a:r>
                  <a:rPr lang="ko-KR" altLang="en-US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그리드월드에서 에이전트가 할 수 있는 행동의 집합</a:t>
                </a:r>
                <a:r>
                  <a:rPr lang="en-US" altLang="ko-KR" sz="1800" b="0" i="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&gt;</a:t>
                </a:r>
              </a:p>
              <a:p>
                <a:pPr algn="ctr"/>
                <a:br>
                  <a:rPr lang="ko-KR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800" i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altLang="ko-KR" sz="1800" dirty="0">
                    <a:solidFill>
                      <a:srgbClr val="21252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{up, down, left, right}</a:t>
                </a:r>
              </a:p>
              <a:p>
                <a:pPr algn="ctr"/>
                <a:endParaRPr lang="en-US" altLang="ko-KR" sz="1800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ko-KR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시간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에서 상태가 </a:t>
                </a:r>
                <a:r>
                  <a:rPr lang="en-US" altLang="ko-KR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(3,1)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이고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right 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라면 </a:t>
                </a:r>
                <a:r>
                  <a:rPr lang="en-US" altLang="ko-KR" sz="18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(4,1)</a:t>
                </a:r>
                <a:endParaRPr lang="ko-KR" altLang="en-US" sz="18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84284-DA9D-45F3-9525-5C86729CB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52" y="4632832"/>
                <a:ext cx="7183055" cy="1754326"/>
              </a:xfrm>
              <a:prstGeom prst="rect">
                <a:avLst/>
              </a:prstGeom>
              <a:blipFill>
                <a:blip r:embed="rId6"/>
                <a:stretch>
                  <a:fillRect t="-2778" b="-4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7123B4CE-3FA0-40AD-B027-C9DFECC51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470" y="4068655"/>
            <a:ext cx="3027889" cy="220509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50181" y="4175490"/>
            <a:ext cx="275129" cy="289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87623" y="4175490"/>
            <a:ext cx="275129" cy="2895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56527" y="4068655"/>
            <a:ext cx="31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3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97744A3B-556E-42D1-B65E-A394DF62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D8FCDC-159E-47E3-BDA9-9D2512B4D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4250" y="6381750"/>
            <a:ext cx="539750" cy="476250"/>
          </a:xfrm>
        </p:spPr>
        <p:txBody>
          <a:bodyPr/>
          <a:lstStyle/>
          <a:p>
            <a:fld id="{93EDBD1B-563D-4139-85C5-08C288076EF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EA91D992-C556-4287-853C-C3C5C90B8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강화학습</a:t>
            </a:r>
            <a:r>
              <a:rPr lang="ko-KR" altLang="en-US" dirty="0"/>
              <a:t> 문제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8742D2C9-E0C1-408C-8302-262003A4AA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예시 </a:t>
            </a:r>
            <a:r>
              <a:rPr lang="en-US" altLang="ko-KR" dirty="0"/>
              <a:t>: </a:t>
            </a:r>
            <a:r>
              <a:rPr lang="ko-KR" altLang="en-US" dirty="0"/>
              <a:t>브레이크아웃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CD079F32-7E74-48D0-AB90-EA8D74A36F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MDP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9BC1A19F-60CF-43DC-A622-0E8ECF8DC5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5239169-F2DE-44BB-B1C4-B6ECD59477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8837723-19FC-4A30-BB45-58E3A305F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6DBB7FA-5CC2-459A-B938-D54A34E1D7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62010D8D-0C94-4970-9C9F-44D346F78D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0E5D26E0-5758-4865-AD64-2718865FCA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80C02D3-4677-472D-B468-23B81FEE77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35EFB66D-87EA-4ADA-9207-B815643B2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2722394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057031-6EFA-409A-8D8A-AC6F4091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73" y="189366"/>
            <a:ext cx="3523203" cy="10442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41CD47-7645-43A4-9C35-4291D59926BF}"/>
              </a:ext>
            </a:extLst>
          </p:cNvPr>
          <p:cNvSpPr/>
          <p:nvPr/>
        </p:nvSpPr>
        <p:spPr>
          <a:xfrm>
            <a:off x="7618511" y="623329"/>
            <a:ext cx="687963" cy="51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2098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보상함수 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보상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은 에이전트가 학습 할 수 있는 유일한 정보  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시간</a:t>
                </a:r>
                <a14:m>
                  <m:oMath xmlns:m="http://schemas.openxmlformats.org/officeDocument/2006/math">
                    <m:r>
                      <a:rPr lang="en-US" altLang="ko-KR" sz="1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상</m:t>
                    </m:r>
                    <m:r>
                      <a:rPr lang="ko-KR" alt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태</m:t>
                    </m:r>
                    <m:r>
                      <a:rPr lang="ko-KR" altLang="en-US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sz="18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 </a:t>
                </a:r>
                <a:r>
                  <a:rPr lang="ko-KR" altLang="en-US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이고 행동이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ko-KR" altLang="en-US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일 때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에이전트가 받을 보상은</a:t>
                </a:r>
                <a:endParaRPr lang="en-US" altLang="ko-KR" sz="1800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800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8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ko-KR" sz="1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800" b="0" dirty="0" smtClean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sz="1800" b="0" i="0" dirty="0" smtClean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2098075"/>
              </a:xfrm>
              <a:prstGeom prst="rect">
                <a:avLst/>
              </a:prstGeom>
              <a:blipFill>
                <a:blip r:embed="rId4"/>
                <a:stretch>
                  <a:fillRect l="-803" t="-2035" b="-31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3648616"/>
                <a:ext cx="8352365" cy="4148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기댓값</a:t>
                </a:r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일종의 평균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나오게 될 숫자에 대한 예상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상태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에서 행동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를 했을 경우에 받을 것이라 예상되는 숫자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주사위의 </a:t>
                </a:r>
                <a:r>
                  <a:rPr lang="ko-KR" altLang="en-US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기댓값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예시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18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기</m:t>
                    </m:r>
                  </m:oMath>
                </a14:m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댓값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+ 3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+ 4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+ 6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</a:rPr>
                  <a:t> </a:t>
                </a: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3648616"/>
                <a:ext cx="8352365" cy="4148315"/>
              </a:xfrm>
              <a:prstGeom prst="rect">
                <a:avLst/>
              </a:prstGeom>
              <a:blipFill>
                <a:blip r:embed="rId5"/>
                <a:stretch>
                  <a:fillRect l="-803" t="-1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9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057031-6EFA-409A-8D8A-AC6F4091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73" y="189366"/>
            <a:ext cx="3523203" cy="10442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41CD47-7645-43A4-9C35-4291D59926BF}"/>
              </a:ext>
            </a:extLst>
          </p:cNvPr>
          <p:cNvSpPr/>
          <p:nvPr/>
        </p:nvSpPr>
        <p:spPr>
          <a:xfrm>
            <a:off x="7618511" y="623329"/>
            <a:ext cx="687963" cy="51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2646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보상함수 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환경에 따라서 같은 상태에서 같은 행동을 취하더라도 다른 보상을 줄 수도 있으므로 보상 함수는 </a:t>
                </a:r>
                <a:r>
                  <a:rPr lang="ko-KR" altLang="en-US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기댓값으로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표현</a:t>
                </a:r>
                <a:endParaRPr lang="en-US" altLang="ko-KR" sz="1800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800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ko-KR" sz="1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800" b="0" dirty="0" smtClean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sz="1800" b="0" i="0" dirty="0" smtClean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i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a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에이전트가 어떤 상태에서 행동한 것은 시간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이지만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보상을 받는 것은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t+1</a:t>
                </a:r>
              </a:p>
              <a:p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보상을 에이전트가 알고있는 것이 아닌 환경이 알려주는 것이기 때문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2646878"/>
              </a:xfrm>
              <a:prstGeom prst="rect">
                <a:avLst/>
              </a:prstGeom>
              <a:blipFill>
                <a:blip r:embed="rId4"/>
                <a:stretch>
                  <a:fillRect l="-803" t="-1613" r="-584" b="-2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3292594" y="4061928"/>
            <a:ext cx="2120116" cy="2091791"/>
            <a:chOff x="6595010" y="2755064"/>
            <a:chExt cx="2120116" cy="20917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8" t="623" r="38707" b="38707"/>
            <a:stretch/>
          </p:blipFill>
          <p:spPr>
            <a:xfrm>
              <a:off x="6595010" y="2755064"/>
              <a:ext cx="2120116" cy="209179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966609" y="3366287"/>
              <a:ext cx="392464" cy="2265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62604" y="4081083"/>
              <a:ext cx="392464" cy="2265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14010" y="4081082"/>
              <a:ext cx="392464" cy="2265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46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057031-6EFA-409A-8D8A-AC6F4091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73" y="189366"/>
            <a:ext cx="3523203" cy="10442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41CD47-7645-43A4-9C35-4291D59926BF}"/>
              </a:ext>
            </a:extLst>
          </p:cNvPr>
          <p:cNvSpPr/>
          <p:nvPr/>
        </p:nvSpPr>
        <p:spPr>
          <a:xfrm>
            <a:off x="6813353" y="617905"/>
            <a:ext cx="793160" cy="51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3760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상태 변환 확률 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P(</a:t>
                </a:r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환경의 모델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상태의 변화에는 확률적인 요인이 들어 갈 수 있음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이를 수치적으로 표현한  것이 상태 변환 확률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시간</a:t>
                </a:r>
                <a14:m>
                  <m:oMath xmlns:m="http://schemas.openxmlformats.org/officeDocument/2006/math">
                    <m:r>
                      <a:rPr lang="en-US" altLang="ko-KR" sz="1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에서</m:t>
                    </m:r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상태가</m:t>
                    </m:r>
                    <m:r>
                      <a:rPr lang="en-US" altLang="ko-KR" sz="18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 </a:t>
                </a:r>
                <a:r>
                  <a:rPr lang="ko-KR" altLang="en-US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이고 행동이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​</a:t>
                </a:r>
                <a:r>
                  <a:rPr lang="en-US" altLang="ko-KR" sz="1800" i="1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ko-KR" altLang="en-US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일 때</a:t>
                </a:r>
                <a:r>
                  <a:rPr lang="en-US" altLang="ko-KR" sz="1800" dirty="0">
                    <a:solidFill>
                      <a:srgbClr val="21252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다음 시점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t+1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에서 상태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s’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 도달할 확률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800" i="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en-US" altLang="ko-KR" sz="180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800" i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"/>
                        <m:endChr m:val="|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8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800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​= 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i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​= 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altLang="ko-KR" sz="1800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endParaRPr lang="en-US" altLang="ko-KR" sz="1800" dirty="0">
                  <a:solidFill>
                    <a:schemeClr val="dk1"/>
                  </a:solidFill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3760068"/>
              </a:xfrm>
              <a:prstGeom prst="rect">
                <a:avLst/>
              </a:prstGeom>
              <a:blipFill>
                <a:blip r:embed="rId4"/>
                <a:stretch>
                  <a:fillRect l="-803" t="-1135" r="-584" b="-2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05" y="3634347"/>
            <a:ext cx="2090142" cy="269348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209933" y="5781759"/>
            <a:ext cx="501706" cy="4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s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6813353" y="5539089"/>
            <a:ext cx="396582" cy="267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959080" y="5266006"/>
            <a:ext cx="501706" cy="404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58805" y="5798451"/>
            <a:ext cx="905483" cy="5199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P(</a:t>
            </a:r>
            <a:r>
              <a:rPr lang="ko-KR" altLang="en-US" b="1" dirty="0">
                <a:solidFill>
                  <a:srgbClr val="0070C0"/>
                </a:solidFill>
              </a:rPr>
              <a:t>빙판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11647" y="5095839"/>
            <a:ext cx="501706" cy="4046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s’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215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057031-6EFA-409A-8D8A-AC6F4091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73" y="189366"/>
            <a:ext cx="3523203" cy="10442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41CD47-7645-43A4-9C35-4291D59926BF}"/>
              </a:ext>
            </a:extLst>
          </p:cNvPr>
          <p:cNvSpPr/>
          <p:nvPr/>
        </p:nvSpPr>
        <p:spPr>
          <a:xfrm>
            <a:off x="8278152" y="623329"/>
            <a:ext cx="643318" cy="516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3759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감가율 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현재에 가까운 보상일수록 더 큰 가치를 가지게 정의해야 함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이를 수치적으로 표현한  것이 </a:t>
                </a:r>
                <a:r>
                  <a:rPr lang="ko-KR" altLang="en-US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감가율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(0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과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사이의 값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현재의 시간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로부터 시간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가 지난 후에 보상을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80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더 먼 미래에 받을수록 에이전트가 받는 보상의 크기는 감소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3759812"/>
              </a:xfrm>
              <a:prstGeom prst="rect">
                <a:avLst/>
              </a:prstGeom>
              <a:blipFill>
                <a:blip r:embed="rId4"/>
                <a:stretch>
                  <a:fillRect l="-803" t="-11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00" y="4721590"/>
            <a:ext cx="2237532" cy="16901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2332" y="60699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바로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억 받기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100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뒤에 </a:t>
            </a:r>
            <a:r>
              <a:rPr lang="en-US" altLang="ko-KR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ko-KR" alt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억 받기</a:t>
            </a:r>
            <a:endParaRPr lang="en-US" altLang="ko-KR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67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5145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정책 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모든 상태에서 에이전트가 할 행동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각 상태에서 단 하나의 행동 선택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시간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​= </m:t>
                    </m:r>
                    <m:r>
                      <m:rPr>
                        <m:nor/>
                      </m:rPr>
                      <a:rPr lang="en-US" altLang="ko-KR" sz="18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s</m:t>
                    </m:r>
                    <m:r>
                      <a:rPr lang="ko-KR" altLang="en-US" sz="1800" i="1" dirty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에이전트가 있을 때 가능한 행동 중에서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를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할 확률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800" i="1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1800" i="1" dirty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80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18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ko-KR" sz="1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18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에이전트가 강화 학습을 통해 학습해야 할 것은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최적 정책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학습 시에는 정책이 하나의 행동만을 선택하기 보다는 확률적으로 여러 개의 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행동을 선택 할 수 있어야 함 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 “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최적 정책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을 찾기 위해서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  <a:p>
                <a:pPr algn="ctr"/>
                <a:endParaRPr lang="en-US" altLang="ko-KR" sz="18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5145063"/>
              </a:xfrm>
              <a:prstGeom prst="rect">
                <a:avLst/>
              </a:prstGeom>
              <a:blipFill>
                <a:blip r:embed="rId3"/>
                <a:stretch>
                  <a:fillRect l="-803" t="-8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5024964"/>
            <a:ext cx="2793975" cy="13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8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2FEAD3-78BF-4040-A6B8-9D013BAD1947}"/>
              </a:ext>
            </a:extLst>
          </p:cNvPr>
          <p:cNvSpPr/>
          <p:nvPr/>
        </p:nvSpPr>
        <p:spPr>
          <a:xfrm>
            <a:off x="176470" y="1221020"/>
            <a:ext cx="835236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최적 정책 학습 과정</a:t>
            </a:r>
            <a:endParaRPr lang="en-US" altLang="ko-KR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MDP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순차적 행동 결정 문제를 정의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에이전트가 현재 상태에서 어떠한 기준에 따라 행동 결정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선택한 행동을 환경에서 실행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4. 2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 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번 과정을 반복하면서 에이전트는 앞으로 받을 것이라 예상했던 보상에 대해 틀렸다는 것을 인지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보상을 통해 에이전트가 가진 정보와 정책을 수정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 학습 과정을 반복하면서 가장 많은 보상을 받게 하는 정책 학습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chemeClr val="dk1"/>
              </a:solidFill>
              <a:latin typeface="+mj-lt"/>
            </a:endParaRPr>
          </a:p>
          <a:p>
            <a:pPr algn="ctr"/>
            <a:endParaRPr lang="en-US" altLang="ko-KR" sz="1800" dirty="0">
              <a:solidFill>
                <a:schemeClr val="dk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08" y="5312495"/>
            <a:ext cx="2793975" cy="13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05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/>
              <p:nvPr/>
            </p:nvSpPr>
            <p:spPr>
              <a:xfrm>
                <a:off x="176470" y="1221020"/>
                <a:ext cx="8352365" cy="5601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반환값 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20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20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에이전트가 실제로  환경을 탐색하며 얻은 보상의 합</a:t>
                </a:r>
                <a:endParaRPr lang="en-US" altLang="ko-KR" sz="20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ko-KR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ko-KR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ko-KR" altLang="en-US" sz="2000" b="1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가치함수</a:t>
                </a:r>
                <a:r>
                  <a:rPr lang="ko-KR" altLang="en-US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20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</a:p>
              <a:p>
                <a:pPr algn="just"/>
                <a:endParaRPr lang="en-US" altLang="ko-KR" sz="20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아직 받지 않은 보상을 고려하기 위함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어떠한 상태에 있을 때 앞으로 얼마의 보상을 받을 것인지에 대한 </a:t>
                </a:r>
                <a:r>
                  <a:rPr lang="ko-KR" altLang="en-US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기댓값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즉</a:t>
                </a:r>
                <a:r>
                  <a:rPr lang="en-US" altLang="ko-KR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ko-KR" altLang="en-US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반환값의</a:t>
                </a:r>
                <a:r>
                  <a:rPr lang="ko-KR" altLang="en-US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기댓값</a:t>
                </a: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800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ko-KR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8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ko-KR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ko-KR" sz="18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ko-KR" sz="1800" dirty="0">
                  <a:solidFill>
                    <a:schemeClr val="dk1"/>
                  </a:solidFill>
                  <a:latin typeface="+mj-lt"/>
                </a:endParaRPr>
              </a:p>
              <a:p>
                <a:pPr algn="ctr"/>
                <a:endParaRPr lang="en-US" altLang="ko-KR" sz="18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2FEAD3-78BF-4040-A6B8-9D013BAD1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0" y="1221020"/>
                <a:ext cx="8352365" cy="5601533"/>
              </a:xfrm>
              <a:prstGeom prst="rect">
                <a:avLst/>
              </a:prstGeom>
              <a:blipFill>
                <a:blip r:embed="rId3"/>
                <a:stretch>
                  <a:fillRect l="-803" t="-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3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2FEAD3-78BF-4040-A6B8-9D013BAD1947}"/>
              </a:ext>
            </a:extLst>
          </p:cNvPr>
          <p:cNvSpPr/>
          <p:nvPr/>
        </p:nvSpPr>
        <p:spPr>
          <a:xfrm>
            <a:off x="176470" y="1221020"/>
            <a:ext cx="83523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가치함수의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입력은 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상태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이고 출력은 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받을 보상의 합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지금까지 설명한 가치 함수는 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상태 가치 함수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pPr algn="just"/>
            <a:r>
              <a:rPr lang="en-US" altLang="ko-KR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ko-KR" alt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어떤 </a:t>
            </a:r>
            <a:r>
              <a:rPr lang="ko-KR" alt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상태</a:t>
            </a:r>
            <a:r>
              <a:rPr lang="ko-KR" alt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있는 것이 큰 보상을 주는가</a:t>
            </a:r>
            <a:r>
              <a:rPr lang="en-US" altLang="ko-KR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큐함수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큐함수는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입력이 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이고 출력은 받을 보상의 합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 가치 함수</a:t>
            </a:r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just"/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ko-K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어떤 </a:t>
            </a:r>
            <a:r>
              <a:rPr lang="ko-KR" alt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행동</a:t>
            </a:r>
            <a:r>
              <a:rPr lang="ko-K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하는 것이 큰 보상을 주는가</a:t>
            </a: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/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강화학습에서 에이전트가 행동을 선택하는 기준으로 보통 </a:t>
            </a:r>
            <a:r>
              <a:rPr lang="ko-KR" altLang="en-U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큐함수를</a:t>
            </a:r>
            <a:r>
              <a:rPr lang="ko-KR" altLang="en-U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</a:t>
            </a:r>
            <a:endParaRPr lang="en-US" altLang="ko-KR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7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MDP(2)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604250" y="6381750"/>
            <a:ext cx="539750" cy="476250"/>
          </a:xfrm>
        </p:spPr>
        <p:txBody>
          <a:bodyPr/>
          <a:lstStyle/>
          <a:p>
            <a:pPr>
              <a:defRPr/>
            </a:pPr>
            <a:fld id="{B110BB48-E6C4-423A-9DBA-668341275744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678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Grid World</a:t>
            </a:r>
            <a:r>
              <a:rPr lang="ko-KR" altLang="en-US" dirty="0"/>
              <a:t> 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22228"/>
            <a:ext cx="4680520" cy="4680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76056" y="2020307"/>
                <a:ext cx="388843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State: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관찰 가능한</a:t>
                </a:r>
                <a:r>
                  <a:rPr lang="ko-KR" altLang="en-US" sz="1600" b="1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상태 집합</a:t>
                </a:r>
                <a:endPara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Action: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어떤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에서 할 수 있는 가능한</a:t>
                </a:r>
                <a:r>
                  <a:rPr lang="ko-KR" altLang="en-US" sz="1600" b="1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행동의 집합</a:t>
                </a:r>
                <a:endPara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Agent: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의사결정을 하는 역할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020307"/>
                <a:ext cx="3888432" cy="1815882"/>
              </a:xfrm>
              <a:prstGeom prst="rect">
                <a:avLst/>
              </a:prstGeom>
              <a:blipFill>
                <a:blip r:embed="rId4"/>
                <a:stretch>
                  <a:fillRect l="-627" t="-10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648072" cy="5993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412857" y="3836189"/>
            <a:ext cx="3119584" cy="1491137"/>
            <a:chOff x="5412857" y="3836189"/>
            <a:chExt cx="3119584" cy="1491137"/>
          </a:xfrm>
        </p:grpSpPr>
        <p:grpSp>
          <p:nvGrpSpPr>
            <p:cNvPr id="8" name="그룹 7"/>
            <p:cNvGrpSpPr/>
            <p:nvPr/>
          </p:nvGrpSpPr>
          <p:grpSpPr>
            <a:xfrm>
              <a:off x="5412857" y="3862489"/>
              <a:ext cx="3119584" cy="1464837"/>
              <a:chOff x="5687996" y="3971690"/>
              <a:chExt cx="2294901" cy="116520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7996" y="4232630"/>
                <a:ext cx="664117" cy="664117"/>
              </a:xfrm>
              <a:prstGeom prst="rect">
                <a:avLst/>
              </a:prstGeom>
            </p:spPr>
          </p:pic>
          <p:sp>
            <p:nvSpPr>
              <p:cNvPr id="5" name="오른쪽 화살표 4"/>
              <p:cNvSpPr/>
              <p:nvPr/>
            </p:nvSpPr>
            <p:spPr>
              <a:xfrm>
                <a:off x="6444208" y="4504723"/>
                <a:ext cx="730257" cy="257117"/>
              </a:xfrm>
              <a:prstGeom prst="rightArrow">
                <a:avLst/>
              </a:prstGeom>
              <a:ln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6473" y="4196476"/>
                <a:ext cx="736424" cy="73642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792323" y="4916556"/>
                <a:ext cx="576064" cy="220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endParaRPr lang="ko-KR" altLang="en-US" sz="1200" dirty="0" err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559119" y="3971690"/>
                <a:ext cx="360040" cy="244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맑은 고딕" pitchFamily="50" charset="-127"/>
                    <a:ea typeface="맑은 고딕" pitchFamily="50" charset="-127"/>
                  </a:rPr>
                  <a:t>S’</a:t>
                </a:r>
                <a:endParaRPr lang="ko-KR" altLang="en-US" sz="1400" dirty="0" err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480340" y="4674980"/>
                <a:ext cx="602029" cy="269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action</a:t>
                </a:r>
                <a:endParaRPr lang="ko-KR" altLang="en-US" sz="1600" dirty="0" err="1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819766" y="3836189"/>
              <a:ext cx="26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S</a:t>
              </a:r>
              <a:endParaRPr lang="ko-KR" altLang="en-US" sz="1400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62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8604250" y="6381750"/>
            <a:ext cx="539750" cy="476250"/>
          </a:xfrm>
        </p:spPr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887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State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24744"/>
            <a:ext cx="2773748" cy="2773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63888" y="1340768"/>
                <a:ext cx="504036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State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5X5 grid world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에서는 총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25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개의 원소를 가짐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S = {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(1, 1), (1, 2), ……, (5, 4), (5, 5) </a:t>
                </a: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}</a:t>
                </a: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시간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에서의 상태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만약</a:t>
                </a:r>
                <a:r>
                  <a:rPr lang="en-US" altLang="ko-KR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시점 </a:t>
                </a:r>
                <a:r>
                  <a:rPr lang="en-US" altLang="ko-KR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t</a:t>
                </a:r>
                <a:r>
                  <a:rPr lang="ko-KR" altLang="en-US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에 상태가 </a:t>
                </a:r>
                <a:r>
                  <a:rPr lang="en-US" altLang="ko-KR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(1,3)</a:t>
                </a:r>
                <a:r>
                  <a:rPr lang="ko-KR" altLang="en-US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  <a:t>지점이라면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맑은 고딕" pitchFamily="50" charset="-127"/>
                      </a:rPr>
                      <m:t>=(1, 3)</m:t>
                    </m:r>
                  </m:oMath>
                </a14:m>
                <a:br>
                  <a:rPr lang="en-US" altLang="ko-KR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solidFill>
                      <a:schemeClr val="tx2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어떤 시점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t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에서의 상태는 정해져 있지 않음</a:t>
                </a:r>
                <a:endParaRPr lang="en-US" altLang="ko-KR" sz="16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340768"/>
                <a:ext cx="5040362" cy="2062103"/>
              </a:xfrm>
              <a:prstGeom prst="rect">
                <a:avLst/>
              </a:prstGeom>
              <a:blipFill>
                <a:blip r:embed="rId4"/>
                <a:stretch>
                  <a:fillRect l="-484" t="-888" b="-2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0" y="1268760"/>
            <a:ext cx="326240" cy="301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4733127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임의 실험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1: (1,1)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(1, 2)  (2, 2)  (2, 3)  (2, 4)  (3, 4)</a:t>
            </a:r>
            <a:endParaRPr lang="ko-KR" altLang="en-US" sz="1600" dirty="0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44" y="5106670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임의 실험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2: (1,1)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(2, 1)  (3, 1)  (3, 2)  (4, 2)  (4, 1)</a:t>
            </a:r>
            <a:endParaRPr lang="ko-KR" altLang="en-US" sz="1600" dirty="0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4207802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임의 실험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Agent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grid world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초부터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초까지 움직이는 것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566124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상태는 어떤 확률에 의해 결정되는 것이기 때문에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확률변수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b="1" dirty="0" err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9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6.2963E-6 L 0.06528 6.2963E-6 L 0.06319 0.08427 L 0.17639 0.08126 L 0.17639 0.16274 " pathEditMode="relative" ptsTypes="AAAAA">
                                      <p:cBhvr>
                                        <p:cTn id="1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C -0.00018 0.02454 -0.00035 0.04907 -0.00052 0.07361 L -0.00174 0.15208 L 0.05937 0.15139 L 0.05798 0.23773 L -0.00174 0.23773 " pathEditMode="relative" ptsTypes="AAAAAA">
                                      <p:cBhvr>
                                        <p:cTn id="1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24744"/>
            <a:ext cx="2773748" cy="2773748"/>
          </a:xfrm>
          <a:prstGeom prst="rect">
            <a:avLst/>
          </a:prstGeom>
        </p:spPr>
      </p:pic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Action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63888" y="1340768"/>
                <a:ext cx="53285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Action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가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에서 할 수 있는 가능한 행동의 집합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𝐴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𝑟𝑖𝑔h𝑡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𝑙𝑒𝑓𝑡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𝑢𝑝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𝑑𝑜𝑤𝑛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으로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모든 상태에서 동일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시간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 수행한 특정 행동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a</m:t>
                    </m:r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라고 표기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340768"/>
                <a:ext cx="5328592" cy="1323439"/>
              </a:xfrm>
              <a:prstGeom prst="rect">
                <a:avLst/>
              </a:prstGeom>
              <a:blipFill>
                <a:blip r:embed="rId4"/>
                <a:stretch>
                  <a:fillRect l="-458" t="-1382" b="-5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82032" y="465313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Action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은 방해요인들로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(3, 4)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도달하지 못할 수도 있음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해당 요인까지 고려해 어디로 이동할지 정하는 것이 상태변환함수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7544" y="4186024"/>
                <a:ext cx="5904656" cy="34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ea typeface="맑은 고딕" pitchFamily="50" charset="-127"/>
                  </a:rPr>
                  <a:t>어느 시간 </a:t>
                </a:r>
                <a:r>
                  <a:rPr lang="en-US" altLang="ko-KR" sz="1600" dirty="0">
                    <a:ea typeface="맑은 고딕" pitchFamily="50" charset="-127"/>
                  </a:rPr>
                  <a:t>t</a:t>
                </a:r>
                <a:r>
                  <a:rPr lang="ko-KR" altLang="en-US" sz="1600" dirty="0">
                    <a:ea typeface="맑은 고딕" pitchFamily="50" charset="-127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=(3, 3)</m:t>
                    </m:r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이고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𝑟𝑖𝑔h𝑡</m:t>
                    </m:r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라면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=(3, 4)</m:t>
                    </m:r>
                  </m:oMath>
                </a14:m>
                <a:endParaRPr lang="ko-KR" altLang="en-US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186024"/>
                <a:ext cx="5904656" cy="343235"/>
              </a:xfrm>
              <a:prstGeom prst="rect">
                <a:avLst/>
              </a:prstGeom>
              <a:blipFill>
                <a:blip r:embed="rId5"/>
                <a:stretch>
                  <a:fillRect l="-620" t="-714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67544" y="566124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Action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어떤 확률에 의해 결정되는 것이기 때문에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확률변수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b="1" dirty="0" err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82686" y="2080058"/>
            <a:ext cx="855432" cy="907179"/>
            <a:chOff x="1282686" y="2080058"/>
            <a:chExt cx="855432" cy="907179"/>
          </a:xfrm>
        </p:grpSpPr>
        <p:sp>
          <p:nvSpPr>
            <p:cNvPr id="5" name="아래쪽 화살표 4"/>
            <p:cNvSpPr/>
            <p:nvPr/>
          </p:nvSpPr>
          <p:spPr>
            <a:xfrm rot="10800000">
              <a:off x="1578336" y="2080058"/>
              <a:ext cx="264132" cy="26459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 rot="16200000">
              <a:off x="1873754" y="2416938"/>
              <a:ext cx="264132" cy="26459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아래쪽 화살표 16"/>
            <p:cNvSpPr/>
            <p:nvPr/>
          </p:nvSpPr>
          <p:spPr>
            <a:xfrm rot="5400000">
              <a:off x="1282918" y="2417719"/>
              <a:ext cx="264132" cy="26459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1578336" y="2722641"/>
              <a:ext cx="264132" cy="264596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82" y="2384311"/>
            <a:ext cx="326240" cy="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0093 L 0.06128 -0.00047 " pathEditMode="relative" ptsTypes="AA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0.03038 4.07407E-6 C 0.0441 4.07407E-6 0.06111 0.0243 0.06111 0.04421 L 0.06111 0.0884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State Transition Probability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91880" y="1703316"/>
                <a:ext cx="532859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State Transition Probability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환경의 모델이라고도 하며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는 알지 못하는 값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S’ =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다음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time step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 갈 수 있는 특정한 상태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	(time step*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시간 단위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S =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현재 상태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ss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a</m:t>
                        </m:r>
                      </m:sup>
                    </m:sSub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6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600" b="0" i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ko-KR" sz="16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600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]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​</m:t>
                    </m:r>
                  </m:oMath>
                </a14:m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703316"/>
                <a:ext cx="5328592" cy="2062103"/>
              </a:xfrm>
              <a:prstGeom prst="rect">
                <a:avLst/>
              </a:prstGeom>
              <a:blipFill>
                <a:blip r:embed="rId3"/>
                <a:stretch>
                  <a:fillRect l="-458" t="-885" b="-27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59632" y="5100557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Action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은 방해요인들로 앞에 있는 상태에 도달하지 못할 수도 있음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S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S’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로 가는 것은 확률적인 요인이 존재함 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3528" y="1484784"/>
            <a:ext cx="3096344" cy="3096344"/>
            <a:chOff x="323528" y="1591356"/>
            <a:chExt cx="2773748" cy="27737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1591356"/>
              <a:ext cx="2773748" cy="277374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8" y="1736726"/>
              <a:ext cx="326240" cy="3017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732268"/>
              <a:ext cx="335879" cy="3106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19" y="2293806"/>
              <a:ext cx="335879" cy="310625"/>
            </a:xfrm>
            <a:prstGeom prst="rect">
              <a:avLst/>
            </a:prstGeom>
          </p:spPr>
        </p:pic>
        <p:sp>
          <p:nvSpPr>
            <p:cNvPr id="22" name="아래쪽 화살표 21"/>
            <p:cNvSpPr/>
            <p:nvPr/>
          </p:nvSpPr>
          <p:spPr>
            <a:xfrm rot="16200000">
              <a:off x="759325" y="1852711"/>
              <a:ext cx="227524" cy="13686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아래쪽 화살표 22"/>
            <p:cNvSpPr/>
            <p:nvPr/>
          </p:nvSpPr>
          <p:spPr>
            <a:xfrm>
              <a:off x="504988" y="2088336"/>
              <a:ext cx="216024" cy="16318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5679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24744"/>
            <a:ext cx="2773748" cy="2773748"/>
          </a:xfrm>
          <a:prstGeom prst="rect">
            <a:avLst/>
          </a:prstGeom>
        </p:spPr>
      </p:pic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Reward Function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226283" y="1124012"/>
            <a:ext cx="5328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Reward Function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agent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 학습 가능한 유일한 정보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235" y="4365104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최적 정책이 최단 거리로 목적지에 가는 것이라고 가정</a:t>
            </a:r>
            <a:br>
              <a:rPr lang="en-US" altLang="ko-KR" sz="16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600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(2, 2)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(2, 3)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으로 가는 상태와 행동은 동일하지만 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첫 번째와 두 번째의 경우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보상이 달라질 수 있음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방해요인으로 인해 다음 상태가 달라지는 경우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보상이 달라질 수 있음</a:t>
            </a:r>
          </a:p>
        </p:txBody>
      </p:sp>
      <p:sp>
        <p:nvSpPr>
          <p:cNvPr id="4" name="포인트가 5개인 별 3"/>
          <p:cNvSpPr/>
          <p:nvPr/>
        </p:nvSpPr>
        <p:spPr>
          <a:xfrm>
            <a:off x="1591350" y="1873146"/>
            <a:ext cx="216024" cy="216024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91880" y="1772816"/>
                <a:ext cx="55979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보상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은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다음 시점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(time step)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에서 환경이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에게 제공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시점에서는 어떤 값을 받을지 예상하는 것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시간이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일 때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이면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6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1600" dirty="0">
                        <a:solidFill>
                          <a:srgbClr val="21252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16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altLang="ko-KR" sz="1600" dirty="0">
                    <a:solidFill>
                      <a:schemeClr val="dk1"/>
                    </a:solidFill>
                    <a:latin typeface="맑은 고딕" pitchFamily="50" charset="-127"/>
                  </a:rPr>
                  <a:t> </a:t>
                </a:r>
                <a:br>
                  <a:rPr lang="en-US" altLang="ko-KR" sz="1600" dirty="0">
                    <a:solidFill>
                      <a:schemeClr val="dk1"/>
                    </a:solidFill>
                    <a:latin typeface="맑은 고딕" pitchFamily="50" charset="-127"/>
                  </a:rPr>
                </a:b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같은 상태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같은 행동을 해도 보상은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다를 수 있음</a:t>
                </a:r>
                <a:endParaRPr lang="en-US" altLang="ko-KR" sz="16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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확률변수</a:t>
                </a:r>
                <a:endParaRPr lang="ko-KR" altLang="en-US" sz="16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772816"/>
                <a:ext cx="5597972" cy="2062103"/>
              </a:xfrm>
              <a:prstGeom prst="rect">
                <a:avLst/>
              </a:prstGeom>
              <a:blipFill>
                <a:blip r:embed="rId4"/>
                <a:stretch>
                  <a:fillRect l="-654" t="-888" b="-2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8" y="1270114"/>
            <a:ext cx="326240" cy="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362E-19 -3.33333E-6 L 0.05608 0.00069 L 0.05486 0.08796 C 0.05503 0.05463 0.05538 0.02153 0.05573 -0.01157 L 0.05434 0.08565 L 0.05573 -0.00579 C 0.05538 0.02569 0.05503 0.05718 0.05486 0.08866 L 0.11423 0.08796 " pathEditMode="relative" ptsTypes="AAAAAAAA">
                                      <p:cBhvr>
                                        <p:cTn id="1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05451 0.00046 L 0.05538 0.08611 L 0.11389 0.08541 " pathEditMode="relative" ptsTypes="AAAA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51396"/>
            <a:ext cx="2773748" cy="2773748"/>
          </a:xfrm>
          <a:prstGeom prst="rect">
            <a:avLst/>
          </a:prstGeom>
        </p:spPr>
      </p:pic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dirty="0"/>
              <a:t>Discount Factor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80358" y="1951335"/>
                <a:ext cx="5328592" cy="206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Discount Factor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현재에 가까운 보상일수록 더 큰 가치를 지님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미래의 가치를 현재의 가치로 환산하는 것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시점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로부터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k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시간이 지난 후 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를 받을 때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,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시점에서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k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시간 후 보상의 가치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16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16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70C0"/>
                    </a:solidFill>
                    <a:latin typeface="맑은 고딕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맑은 고딕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1]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맑은 고딕" pitchFamily="50" charset="-127"/>
                  </a:rPr>
                  <a:t>)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맑은 고딕" pitchFamily="50" charset="-127"/>
                  </a:rPr>
                </a:br>
                <a:endParaRPr lang="en-US" altLang="ko-KR" sz="1600" dirty="0">
                  <a:solidFill>
                    <a:schemeClr val="tx1"/>
                  </a:solidFill>
                  <a:latin typeface="맑은 고딕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358" y="1951335"/>
                <a:ext cx="5328592" cy="2066528"/>
              </a:xfrm>
              <a:prstGeom prst="rect">
                <a:avLst/>
              </a:prstGeom>
              <a:blipFill>
                <a:blip r:embed="rId4"/>
                <a:stretch>
                  <a:fillRect l="-458" t="-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8" y="2096766"/>
            <a:ext cx="326240" cy="30171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99592" y="2178407"/>
            <a:ext cx="504056" cy="216024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altLang="ko-KR" sz="1000" dirty="0"/>
              <a:t>+3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447334" y="3823604"/>
            <a:ext cx="504056" cy="216024"/>
          </a:xfrm>
          <a:prstGeom prst="ellipse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r>
              <a:rPr lang="en-US" altLang="ko-KR" sz="1000" dirty="0"/>
              <a:t>+7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563888" y="4140369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먼 미래의 보상일 수록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agent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는 작은 값으로 착각</a:t>
            </a:r>
          </a:p>
        </p:txBody>
      </p:sp>
    </p:spTree>
    <p:extLst>
      <p:ext uri="{BB962C8B-B14F-4D97-AF65-F5344CB8AC3E}">
        <p14:creationId xmlns:p14="http://schemas.microsoft.com/office/powerpoint/2010/main" val="3020002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1476"/>
            <a:ext cx="2773748" cy="2773748"/>
          </a:xfrm>
          <a:prstGeom prst="rect">
            <a:avLst/>
          </a:prstGeom>
        </p:spPr>
      </p:pic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dirty="0"/>
              <a:t>Policy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280358" y="1331415"/>
            <a:ext cx="5328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Policy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모든 상태에서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agent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 할 행동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optimal policy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를 찾는 것이 강화 학습의 목적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! 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optimal policy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각 상태에서 단 하나의 행동 선택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79105" y="2408633"/>
                <a:ext cx="53280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가 강화 학습을 진행하는 동안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optimal policy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를 찾기 위해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확률적으로 여러 개의 행동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을 선택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= 10%,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= 90%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다양한 상황에 대해 학습 후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optimal policy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발견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05" y="2408633"/>
                <a:ext cx="5328072" cy="1323439"/>
              </a:xfrm>
              <a:prstGeom prst="rect">
                <a:avLst/>
              </a:prstGeom>
              <a:blipFill>
                <a:blip r:embed="rId4"/>
                <a:stretch>
                  <a:fillRect l="-572" t="-1382" b="-5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8" y="1476846"/>
            <a:ext cx="326240" cy="30171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400896" y="4797152"/>
            <a:ext cx="3456384" cy="792088"/>
            <a:chOff x="3732821" y="1937601"/>
            <a:chExt cx="2639379" cy="50711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596917" y="1937601"/>
              <a:ext cx="901540" cy="507116"/>
            </a:xfrm>
            <a:prstGeom prst="round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/>
                <a:t>Policy</a:t>
              </a:r>
              <a:endParaRPr lang="ko-KR" altLang="en-US" sz="1600" dirty="0"/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3732821" y="2008079"/>
              <a:ext cx="773640" cy="361570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r>
                <a:rPr lang="en-US" altLang="ko-KR" sz="1200" dirty="0"/>
                <a:t>state</a:t>
              </a:r>
              <a:endParaRPr lang="ko-KR" altLang="en-US" sz="1200" dirty="0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598560" y="2008079"/>
              <a:ext cx="773640" cy="361570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r>
                <a:rPr lang="en-US" altLang="ko-KR" sz="1200" dirty="0"/>
                <a:t>action</a:t>
              </a:r>
              <a:endParaRPr lang="ko-KR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44008" y="4067780"/>
                <a:ext cx="29561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​= 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21252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s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067780"/>
                <a:ext cx="2956130" cy="369332"/>
              </a:xfrm>
              <a:prstGeom prst="rect">
                <a:avLst/>
              </a:prstGeom>
              <a:blipFill>
                <a:blip r:embed="rId6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아래쪽 화살표 39"/>
          <p:cNvSpPr/>
          <p:nvPr/>
        </p:nvSpPr>
        <p:spPr>
          <a:xfrm rot="16200000">
            <a:off x="840225" y="1569433"/>
            <a:ext cx="253986" cy="152779"/>
          </a:xfrm>
          <a:prstGeom prst="downArrow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489058" y="1911086"/>
            <a:ext cx="241148" cy="182164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4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 </a:t>
            </a:r>
            <a:r>
              <a:rPr lang="en-US" altLang="ko-KR" dirty="0"/>
              <a:t>Value function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24637" y="1484784"/>
            <a:ext cx="562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Value function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앞으로 받을 보상에 대한 개념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매번 보상을 받을 수도 있고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한 번에 받을 수도 있음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가장 단순한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value function: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시간에 따른 보상의 총합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980728"/>
            <a:ext cx="581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Agent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sz="16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앞으로 받을 보상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들을 고려해 좋은 선택을 하고자 함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637" y="3219946"/>
            <a:ext cx="5463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단순한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value function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문제점</a:t>
            </a:r>
            <a:b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지금 받는 보상과 미래의 보상이 차이가 없음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한 번에 받는 보상과 여러 번 나눠 받는 보상의 총합이 같다면 구분 불가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시간이 무한대인 경우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보상의 값과 관계없이</a:t>
            </a:r>
            <a:br>
              <a:rPr lang="en-US" altLang="ko-KR" sz="1600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보상의 총합은 무한대이므로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수치적으로 구분 불가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15616" y="5874871"/>
                <a:ext cx="7200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b="1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정확하게 상태의 가치를 판단하기 위해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discount factor(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맑은 고딕" pitchFamily="50" charset="-127"/>
                        <a:sym typeface="Wingdings" panose="05000000000000000000" pitchFamily="2" charset="2"/>
                      </a:rPr>
                      <m:t>𝜸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b="1" dirty="0">
                    <a:latin typeface="맑은 고딕" pitchFamily="50" charset="-127"/>
                    <a:ea typeface="맑은 고딕" pitchFamily="50" charset="-127"/>
                  </a:rPr>
                  <a:t> 사용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874871"/>
                <a:ext cx="7200800" cy="369332"/>
              </a:xfrm>
              <a:prstGeom prst="rect">
                <a:avLst/>
              </a:prstGeom>
              <a:blipFill>
                <a:blip r:embed="rId3"/>
                <a:stretch>
                  <a:fillRect l="-677" t="-10000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645024"/>
            <a:ext cx="2376264" cy="15875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3691855"/>
            <a:ext cx="2372969" cy="15407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3777231"/>
            <a:ext cx="3095072" cy="13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dirty="0"/>
              <a:t>Return value</a:t>
            </a:r>
            <a:endParaRPr dirty="0"/>
          </a:p>
        </p:txBody>
      </p:sp>
      <p:sp>
        <p:nvSpPr>
          <p:cNvPr id="17" name="TextBox 16"/>
          <p:cNvSpPr txBox="1"/>
          <p:nvPr/>
        </p:nvSpPr>
        <p:spPr>
          <a:xfrm>
            <a:off x="4487854" y="3501008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특정 상태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return value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는 에피소드마다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다를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702" y="1268760"/>
                <a:ext cx="675109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𝑮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 (Return value)</a:t>
                </a: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가 실제로 환경을 탐험하며 받은 보상의 합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 =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+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 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+4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 +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</m:t>
                    </m:r>
                  </m:oMath>
                </a14:m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에피소드를 끝낼 수 있는 종료 상태가 존재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에피소드가 끝난 이후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, return value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을 통해 보상을 정산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와 환경의 상호작용은 불확실성을 가짐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는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return value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에 대한 </a:t>
                </a:r>
                <a:r>
                  <a:rPr lang="ko-KR" altLang="en-US" sz="1600" dirty="0" err="1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기댓값</a:t>
                </a:r>
                <a:r>
                  <a:rPr lang="ko-KR" altLang="en-US" sz="1600" dirty="0" err="1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으로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 특정 상태의 가치 판단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 value function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의 기본적인 개념</a:t>
                </a:r>
                <a:endParaRPr lang="en-US" altLang="ko-KR" sz="1600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2" y="1268760"/>
                <a:ext cx="6751094" cy="3539430"/>
              </a:xfrm>
              <a:prstGeom prst="rect">
                <a:avLst/>
              </a:prstGeom>
              <a:blipFill>
                <a:blip r:embed="rId3"/>
                <a:stretch>
                  <a:fillRect l="-361" t="-516" b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622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 </a:t>
            </a:r>
            <a:r>
              <a:rPr lang="en-US" altLang="ko-KR" dirty="0"/>
              <a:t>Value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5162" y="1130747"/>
                <a:ext cx="6751094" cy="5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𝑮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 (Return value)</a:t>
                </a: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 =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+1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+ </m:t>
                    </m:r>
                    <m:r>
                      <a:rPr lang="ko-KR" altLang="en-US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 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t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+4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 +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 </m:t>
                    </m:r>
                  </m:oMath>
                </a14:m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sz="1600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2" y="1130747"/>
                <a:ext cx="6751094" cy="584840"/>
              </a:xfrm>
              <a:prstGeom prst="rect">
                <a:avLst/>
              </a:prstGeom>
              <a:blipFill>
                <a:blip r:embed="rId3"/>
                <a:stretch>
                  <a:fillRect l="-361" t="-3125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125162" y="2254740"/>
            <a:ext cx="8623302" cy="3642277"/>
            <a:chOff x="125162" y="908720"/>
            <a:chExt cx="8623302" cy="3642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25162" y="908720"/>
                  <a:ext cx="5621126" cy="3550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1600" b="1" dirty="0">
                      <a:latin typeface="맑은 고딕" pitchFamily="50" charset="-127"/>
                      <a:ea typeface="맑은 고딕" pitchFamily="50" charset="-127"/>
                    </a:rPr>
                    <a:t>Value function</a:t>
                  </a:r>
                  <a:br>
                    <a:rPr lang="en-US" altLang="ko-KR" sz="1600" b="1" dirty="0">
                      <a:latin typeface="맑은 고딕" pitchFamily="50" charset="-127"/>
                      <a:ea typeface="맑은 고딕" pitchFamily="50" charset="-127"/>
                    </a:rPr>
                  </a:b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할인율을 고려한 보상들의 합 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(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시간 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t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부터 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k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까지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)</a:t>
                  </a: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 pitchFamily="50" charset="-127"/>
                        </a:rPr>
                        <m:t> </m:t>
                      </m:r>
                      <m:r>
                        <a:rPr lang="ko-KR" altLang="en-US" sz="1600" b="0" i="1" smtClean="0">
                          <a:latin typeface="Cambria Math" panose="02040503050406030204" pitchFamily="18" charset="0"/>
                          <a:ea typeface="맑은 고딕" pitchFamily="50" charset="-127"/>
                        </a:rPr>
                        <m:t>𝛾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+2</m:t>
                          </m:r>
                        </m:sub>
                      </m:sSub>
                      <m:r>
                        <a:rPr lang="en-US" altLang="ko-KR" sz="1600" b="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+3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</m:e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+4</m:t>
                          </m:r>
                        </m:sub>
                      </m:sSub>
                      <m:r>
                        <a:rPr lang="en-US" altLang="ko-KR" sz="1600" b="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 pitchFamily="50" charset="-127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k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t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k</m:t>
                          </m:r>
                        </m:sub>
                      </m:sSub>
                    </m:oMath>
                  </a14:m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 </a:t>
                  </a: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lang="en-US" altLang="ko-KR" sz="1600" dirty="0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k</a:t>
                  </a:r>
                  <a:r>
                    <a:rPr lang="ko-KR" altLang="en-US" sz="1600" dirty="0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라는 시간 후에도 에피소드가 계속 진행된다고 가정</a:t>
                  </a:r>
                  <a:br>
                    <a:rPr lang="en-US" altLang="ko-KR" sz="1600" dirty="0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(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에피소드* 유한한 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agent</a:t>
                  </a:r>
                  <a:r>
                    <a:rPr lang="ko-KR" altLang="en-US" sz="1600" dirty="0">
                      <a:latin typeface="맑은 고딕" pitchFamily="50" charset="-127"/>
                      <a:ea typeface="맑은 고딕" pitchFamily="50" charset="-127"/>
                    </a:rPr>
                    <a:t>와 환경의 상호작용</a:t>
                  </a: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)</a:t>
                  </a: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b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lang="en-US" altLang="ko-KR" sz="1600" dirty="0">
                      <a:latin typeface="맑은 고딕" pitchFamily="50" charset="-127"/>
                      <a:ea typeface="맑은 고딕" pitchFamily="50" charset="-127"/>
                    </a:rPr>
                    <a:t>	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rgbClr val="212529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​= </m:t>
                          </m:r>
                          <m:r>
                            <m:rPr>
                              <m:nor/>
                            </m:rPr>
                            <a:rPr lang="en-US" altLang="ko-KR" sz="1600" dirty="0">
                              <a:solidFill>
                                <a:srgbClr val="212529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s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ko-KR" sz="16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br>
                    <a:rPr lang="en-US" altLang="ko-KR" sz="1600" dirty="0">
                      <a:solidFill>
                        <a:schemeClr val="dk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altLang="ko-KR" sz="1600" dirty="0">
                      <a:solidFill>
                        <a:schemeClr val="dk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 +</m:t>
                          </m:r>
                          <m:sSup>
                            <m:s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 + 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 pitchFamily="50" charset="-127"/>
                        </a:rPr>
                        <m:t>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br>
                    <a:rPr lang="en-US" altLang="ko-KR" sz="1600" b="0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</a:br>
                  <a:r>
                    <a:rPr lang="en-US" altLang="ko-KR" sz="1600" b="0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t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𝛾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t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 pitchFamily="50" charset="-127"/>
                                    </a:rPr>
                                    <m:t>+3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br>
                    <a:rPr lang="en-US" altLang="ko-KR" sz="1600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 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br>
                    <a:rPr lang="en-US" altLang="ko-KR" sz="1600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+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𝛾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𝑣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맑은 고딕" pitchFamily="50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)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 </m:t>
                          </m:r>
                        </m:e>
                      </m:d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=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 pitchFamily="50" charset="-127"/>
                        </a:rPr>
                        <m:t>𝑠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br>
                    <a:rPr lang="en-US" altLang="ko-KR" sz="1600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</a:br>
                  <a:endParaRPr lang="en-US" altLang="ko-KR" sz="1600" b="0" dirty="0">
                    <a:latin typeface="Arial" panose="020B0604020202020204" pitchFamily="34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" y="908720"/>
                  <a:ext cx="5621126" cy="3550524"/>
                </a:xfrm>
                <a:prstGeom prst="rect">
                  <a:avLst/>
                </a:prstGeom>
                <a:blipFill>
                  <a:blip r:embed="rId4"/>
                  <a:stretch>
                    <a:fillRect l="-434" t="-515" b="-3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4067944" y="4243220"/>
              <a:ext cx="4680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 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보상에 대한 </a:t>
              </a:r>
              <a:r>
                <a:rPr lang="ko-KR" altLang="en-US" sz="1400" b="1" dirty="0" err="1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기댓값인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400" b="1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value function</a:t>
              </a: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로 표현이 가능</a:t>
              </a:r>
              <a:endPara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408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Policy</a:t>
            </a:r>
            <a:r>
              <a:rPr lang="ko-KR" altLang="en-US" dirty="0"/>
              <a:t>를 고려한 </a:t>
            </a:r>
            <a:r>
              <a:rPr lang="en-US" altLang="ko-KR" dirty="0"/>
              <a:t>value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7504" y="1844824"/>
                <a:ext cx="9001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Policy</a:t>
                </a:r>
                <a:r>
                  <a:rPr lang="ko-KR" altLang="en-US" sz="1600" b="1" dirty="0">
                    <a:latin typeface="맑은 고딕" pitchFamily="50" charset="-127"/>
                    <a:ea typeface="맑은 고딕" pitchFamily="50" charset="-127"/>
                  </a:rPr>
                  <a:t>를 고려한 </a:t>
                </a: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value function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상태가 바뀌기 위해서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는 행동을 선택해야함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.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(=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상태가치함수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state-value function)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행동은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가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policy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 따라 결정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보상은 어떤 상태에서 어떤 행동을 하는지에 따라 환경이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에게 주는 값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 MDP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로 정의되는 문제에서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value function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은 항상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policy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  <a:t>에 의존</a:t>
                </a:r>
                <a:b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:br>
                  <a:rPr lang="en-US" altLang="ko-KR" sz="1600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6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212529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​= 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212529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</m:t>
                        </m:r>
                      </m:e>
                    </m:d>
                    <m:r>
                      <m:rPr>
                        <m:nor/>
                      </m:rPr>
                      <a:rPr lang="en-US" altLang="ko-KR" sz="16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br>
                  <a:rPr lang="en-US" altLang="ko-KR" sz="1600" dirty="0">
                    <a:solidFill>
                      <a:schemeClr val="dk1"/>
                    </a:solidFill>
                    <a:latin typeface="맑은 고딕" pitchFamily="50" charset="-127"/>
                    <a:cs typeface="Arial" panose="020B0604020202020204" pitchFamily="34" charset="0"/>
                  </a:rPr>
                </a:br>
                <a:r>
                  <a:rPr lang="en-US" altLang="ko-KR" sz="1600" dirty="0">
                    <a:solidFill>
                      <a:schemeClr val="dk1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		</a:t>
                </a:r>
                <a:r>
                  <a:rPr lang="en-US" altLang="ko-KR" sz="16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ko-KR" alt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)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 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44824"/>
                <a:ext cx="9001000" cy="3539430"/>
              </a:xfrm>
              <a:prstGeom prst="rect">
                <a:avLst/>
              </a:prstGeom>
              <a:blipFill>
                <a:blip r:embed="rId3"/>
                <a:stretch>
                  <a:fillRect l="-271" t="-517" b="-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03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강화학습 개념 이해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1259632" y="1772816"/>
            <a:ext cx="2016224" cy="576064"/>
            <a:chOff x="1259632" y="1772816"/>
            <a:chExt cx="2016224" cy="576064"/>
          </a:xfrm>
        </p:grpSpPr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259632" y="1772816"/>
              <a:ext cx="2016224" cy="576064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1508622" y="1860793"/>
              <a:ext cx="1518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맑은 고딕" pitchFamily="50" charset="-127"/>
                  <a:ea typeface="맑은 고딕" pitchFamily="50" charset="-127"/>
                </a:rPr>
                <a:t>행동심리학</a:t>
              </a:r>
              <a:endParaRPr lang="ko-KR" altLang="en-US" sz="2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59632" y="5085184"/>
            <a:ext cx="2016224" cy="576064"/>
            <a:chOff x="1259632" y="3789040"/>
            <a:chExt cx="2016224" cy="576064"/>
          </a:xfrm>
        </p:grpSpPr>
        <p:sp>
          <p:nvSpPr>
            <p:cNvPr id="32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259632" y="3789040"/>
              <a:ext cx="2016224" cy="576064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1636155" y="3877017"/>
              <a:ext cx="1263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맑은 고딕" pitchFamily="50" charset="-127"/>
                  <a:ea typeface="맑은 고딕" pitchFamily="50" charset="-127"/>
                </a:rPr>
                <a:t>강화학습</a:t>
              </a:r>
              <a:endParaRPr lang="ko-KR" altLang="en-US" sz="2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2" name="왼쪽/오른쪽 화살표 41"/>
          <p:cNvSpPr/>
          <p:nvPr/>
        </p:nvSpPr>
        <p:spPr>
          <a:xfrm rot="5400000">
            <a:off x="1223628" y="3140968"/>
            <a:ext cx="2088232" cy="1152128"/>
          </a:xfrm>
          <a:prstGeom prst="leftRightArrow">
            <a:avLst>
              <a:gd name="adj1" fmla="val 33211"/>
              <a:gd name="adj2" fmla="val 38553"/>
            </a:avLst>
          </a:prstGeom>
          <a:solidFill>
            <a:srgbClr val="92D050"/>
          </a:solidFill>
          <a:ln>
            <a:noFill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5940152" y="5085184"/>
            <a:ext cx="2016224" cy="576064"/>
            <a:chOff x="1259632" y="3789040"/>
            <a:chExt cx="2016224" cy="576064"/>
          </a:xfrm>
        </p:grpSpPr>
        <p:sp>
          <p:nvSpPr>
            <p:cNvPr id="47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259632" y="3789040"/>
              <a:ext cx="2016224" cy="576064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1636155" y="3877017"/>
              <a:ext cx="1263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맑은 고딕" pitchFamily="50" charset="-127"/>
                  <a:ea typeface="맑은 고딕" pitchFamily="50" charset="-127"/>
                </a:rPr>
                <a:t>강화학습</a:t>
              </a:r>
              <a:endParaRPr lang="ko-KR" altLang="en-US" sz="2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9" name="왼쪽/오른쪽 화살표 48"/>
          <p:cNvSpPr/>
          <p:nvPr/>
        </p:nvSpPr>
        <p:spPr>
          <a:xfrm rot="5400000">
            <a:off x="5904148" y="3141749"/>
            <a:ext cx="2088232" cy="1152128"/>
          </a:xfrm>
          <a:prstGeom prst="leftRightArrow">
            <a:avLst>
              <a:gd name="adj1" fmla="val 33211"/>
              <a:gd name="adj2" fmla="val 38553"/>
            </a:avLst>
          </a:prstGeom>
          <a:solidFill>
            <a:srgbClr val="92D050"/>
          </a:solidFill>
          <a:ln>
            <a:noFill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5940152" y="1774377"/>
            <a:ext cx="2016224" cy="576064"/>
            <a:chOff x="1259632" y="3789040"/>
            <a:chExt cx="2016224" cy="576064"/>
          </a:xfrm>
        </p:grpSpPr>
        <p:sp>
          <p:nvSpPr>
            <p:cNvPr id="51" name="사각형: 둥근 모서리 4">
              <a:extLst>
                <a:ext uri="{FF2B5EF4-FFF2-40B4-BE49-F238E27FC236}">
                  <a16:creationId xmlns:a16="http://schemas.microsoft.com/office/drawing/2014/main" id="{2699BC67-4822-492F-99B4-F0F5C2356AE9}"/>
                </a:ext>
              </a:extLst>
            </p:cNvPr>
            <p:cNvSpPr/>
            <p:nvPr/>
          </p:nvSpPr>
          <p:spPr>
            <a:xfrm>
              <a:off x="1259632" y="3789040"/>
              <a:ext cx="2016224" cy="576064"/>
            </a:xfrm>
            <a:prstGeom prst="roundRect">
              <a:avLst>
                <a:gd name="adj" fmla="val 25404"/>
              </a:avLst>
            </a:prstGeom>
            <a:ln w="28575"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1636155" y="3877017"/>
              <a:ext cx="1263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맑은 고딕" pitchFamily="50" charset="-127"/>
                  <a:ea typeface="맑은 고딕" pitchFamily="50" charset="-127"/>
                </a:rPr>
                <a:t>머신러닝</a:t>
              </a:r>
              <a:endParaRPr lang="ko-KR" altLang="en-US" sz="2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529420" y="1162781"/>
            <a:ext cx="2085159" cy="5196294"/>
            <a:chOff x="3529420" y="1162781"/>
            <a:chExt cx="2085159" cy="5196294"/>
          </a:xfrm>
        </p:grpSpPr>
        <p:cxnSp>
          <p:nvCxnSpPr>
            <p:cNvPr id="6" name="직선 연결선 5"/>
            <p:cNvCxnSpPr/>
            <p:nvPr/>
          </p:nvCxnSpPr>
          <p:spPr bwMode="auto">
            <a:xfrm>
              <a:off x="4571999" y="1162781"/>
              <a:ext cx="0" cy="2196244"/>
            </a:xfrm>
            <a:prstGeom prst="line">
              <a:avLst/>
            </a:prstGeom>
            <a:noFill/>
            <a:ln w="38100" cap="flat" cmpd="sng" algn="ctr">
              <a:solidFill>
                <a:srgbClr val="CCCC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29420" y="3516977"/>
              <a:ext cx="2085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&lt; </a:t>
              </a:r>
              <a:r>
                <a:rPr lang="ko-KR" altLang="en-US" sz="20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연관성 파악 </a:t>
              </a:r>
              <a:r>
                <a:rPr lang="en-US" altLang="ko-KR" sz="20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20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 bwMode="auto">
            <a:xfrm>
              <a:off x="4571999" y="4162831"/>
              <a:ext cx="0" cy="2196244"/>
            </a:xfrm>
            <a:prstGeom prst="line">
              <a:avLst/>
            </a:prstGeom>
            <a:noFill/>
            <a:ln w="38100" cap="flat" cmpd="sng" algn="ctr">
              <a:solidFill>
                <a:srgbClr val="CCCC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66861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Q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20410" y="1052736"/>
                <a:ext cx="5544616" cy="265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Q Function</a:t>
                </a: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행동에 대해 가치를 알려주는 함수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(=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행동 가치 함수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Q function)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상태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행동이라는 두 가지 변수를 통해 가치를 알려줌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agent</a:t>
                </a: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가 행동을 선택하는 기준으로 주로 사용 </a:t>
                </a:r>
                <a:b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</a:br>
                <a:br>
                  <a:rPr lang="en-US" altLang="ko-KR" sz="1600" dirty="0">
                    <a:latin typeface="Arial" panose="020B0604020202020204" pitchFamily="34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t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+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맑은 고딕" pitchFamily="50" charset="-127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)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 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맑은 고딕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맑은 고딕" pitchFamily="50" charset="-127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 pitchFamily="50" charset="-127"/>
                      </a:rPr>
                      <m:t>𝑎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altLang="ko-KR" sz="1600" dirty="0">
                    <a:latin typeface="Arial" panose="020B0604020202020204" pitchFamily="34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altLang="ko-KR" sz="1600" dirty="0">
                    <a:latin typeface="Arial" panose="020B0604020202020204" pitchFamily="34" charset="0"/>
                    <a:ea typeface="Cambria Math" panose="02040503050406030204" pitchFamily="18" charset="0"/>
                  </a:rPr>
                </a:br>
                <a:endParaRPr lang="en-US" altLang="ko-KR" sz="16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10" y="1052736"/>
                <a:ext cx="5544616" cy="2659639"/>
              </a:xfrm>
              <a:prstGeom prst="rect">
                <a:avLst/>
              </a:prstGeom>
              <a:blipFill>
                <a:blip r:embed="rId3"/>
                <a:stretch>
                  <a:fillRect l="-440" t="-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251520" y="1124744"/>
            <a:ext cx="3096344" cy="3096344"/>
            <a:chOff x="323528" y="1591356"/>
            <a:chExt cx="2773748" cy="27737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1591356"/>
              <a:ext cx="2773748" cy="27737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8" y="1736726"/>
              <a:ext cx="326240" cy="3017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732268"/>
              <a:ext cx="335879" cy="31062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19" y="2293806"/>
              <a:ext cx="335879" cy="310625"/>
            </a:xfrm>
            <a:prstGeom prst="rect">
              <a:avLst/>
            </a:prstGeom>
          </p:spPr>
        </p:pic>
        <p:sp>
          <p:nvSpPr>
            <p:cNvPr id="12" name="아래쪽 화살표 11"/>
            <p:cNvSpPr/>
            <p:nvPr/>
          </p:nvSpPr>
          <p:spPr>
            <a:xfrm rot="16200000">
              <a:off x="759325" y="1852711"/>
              <a:ext cx="227524" cy="13686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아래쪽 화살표 12"/>
            <p:cNvSpPr/>
            <p:nvPr/>
          </p:nvSpPr>
          <p:spPr>
            <a:xfrm>
              <a:off x="504988" y="2088336"/>
              <a:ext cx="216024" cy="163185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20410" y="4005064"/>
                <a:ext cx="55446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Value function</a:t>
                </a:r>
                <a:r>
                  <a:rPr lang="ko-KR" altLang="en-US" sz="1600" b="1" dirty="0">
                    <a:latin typeface="맑은 고딕" pitchFamily="50" charset="-127"/>
                    <a:ea typeface="맑은 고딕" pitchFamily="50" charset="-127"/>
                  </a:rPr>
                  <a:t>과</a:t>
                </a:r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 Q Function</a:t>
                </a:r>
                <a:r>
                  <a:rPr lang="ko-KR" altLang="en-US" sz="1600" b="1" dirty="0">
                    <a:latin typeface="맑은 고딕" pitchFamily="50" charset="-127"/>
                    <a:ea typeface="맑은 고딕" pitchFamily="50" charset="-127"/>
                  </a:rPr>
                  <a:t>의 관계</a:t>
                </a:r>
                <a:b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sz="16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각 행동을 했을 때 앞으로 받을 보상인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1600" i="1" dirty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를 행동을 선택하는 정책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에 곱함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ko-KR" altLang="en-US" sz="1600" dirty="0">
                    <a:latin typeface="맑은 고딕" pitchFamily="50" charset="-127"/>
                    <a:ea typeface="맑은 고딕" pitchFamily="50" charset="-127"/>
                  </a:rPr>
                  <a:t>모든 행동에 대해 곱한 값을 더한 것이 </a:t>
                </a:r>
                <a:r>
                  <a:rPr lang="en-US" altLang="ko-KR" sz="1600" dirty="0">
                    <a:latin typeface="맑은 고딕" pitchFamily="50" charset="-127"/>
                    <a:ea typeface="맑은 고딕" pitchFamily="50" charset="-127"/>
                  </a:rPr>
                  <a:t>value function</a:t>
                </a:r>
              </a:p>
              <a:p>
                <a:br>
                  <a:rPr lang="en-US" altLang="ko-KR" sz="1600" dirty="0">
                    <a:latin typeface="Arial" panose="020B0604020202020204" pitchFamily="34" charset="0"/>
                    <a:ea typeface="Cambria Math" panose="02040503050406030204" pitchFamily="18" charset="0"/>
                  </a:rPr>
                </a:br>
                <a:endParaRPr lang="en-US" altLang="ko-KR" sz="1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10" y="4005064"/>
                <a:ext cx="5544616" cy="2062103"/>
              </a:xfrm>
              <a:prstGeom prst="rect">
                <a:avLst/>
              </a:prstGeom>
              <a:blipFill>
                <a:blip r:embed="rId8"/>
                <a:stretch>
                  <a:fillRect l="-769" t="-8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359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96934" y="992784"/>
            <a:ext cx="866755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강화학습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보상을 최대화 하기 위해 </a:t>
            </a:r>
            <a:r>
              <a:rPr lang="ko-KR" altLang="en-US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시행착오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통해 학습하는 방법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Snake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9CF2CB-0FC2-4355-8B04-AA3C093343B9}"/>
              </a:ext>
            </a:extLst>
          </p:cNvPr>
          <p:cNvSpPr txBox="1"/>
          <p:nvPr/>
        </p:nvSpPr>
        <p:spPr>
          <a:xfrm>
            <a:off x="1979712" y="2229514"/>
            <a:ext cx="5404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에이전트</a:t>
            </a:r>
            <a:r>
              <a:rPr lang="ko-KR" altLang="en-US" sz="16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 정해진 </a:t>
            </a:r>
            <a:r>
              <a:rPr lang="ko-KR" altLang="en-US" sz="1600" b="1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환경</a:t>
            </a:r>
            <a:r>
              <a:rPr lang="ko-KR" altLang="en-US" sz="16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에서 현재 </a:t>
            </a:r>
            <a:r>
              <a:rPr lang="ko-KR" altLang="en-US" sz="1600" b="1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상태</a:t>
            </a:r>
            <a:r>
              <a:rPr lang="ko-KR" altLang="en-US" sz="16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를 인식하여 </a:t>
            </a:r>
            <a:endParaRPr lang="en-US" altLang="ko-KR" sz="1600" i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sz="1600" b="1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행동</a:t>
            </a:r>
            <a:r>
              <a:rPr lang="ko-KR" altLang="en-US" sz="16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을 통해 </a:t>
            </a:r>
            <a:r>
              <a:rPr lang="ko-KR" altLang="en-US" sz="1600" b="1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보상</a:t>
            </a:r>
            <a:r>
              <a:rPr lang="ko-KR" altLang="en-US" sz="16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을 </a:t>
            </a:r>
            <a:r>
              <a:rPr lang="ko-KR" altLang="en-US" sz="1600" b="1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최대화</a:t>
            </a:r>
            <a:r>
              <a:rPr lang="ko-KR" altLang="en-US" sz="1600" i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하는 방향으로 학습하는 방법</a:t>
            </a:r>
            <a:endParaRPr lang="en-US" altLang="ko-KR" sz="1600" i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ko-KR" altLang="en-US" sz="1600" b="1" dirty="0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873578-6D18-4CFB-ACEE-1DE042936535}"/>
              </a:ext>
            </a:extLst>
          </p:cNvPr>
          <p:cNvSpPr txBox="1"/>
          <p:nvPr/>
        </p:nvSpPr>
        <p:spPr>
          <a:xfrm>
            <a:off x="1036576" y="5867505"/>
            <a:ext cx="72555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Snack game, https://towardsdatascience.com/snake-played-by-a-deep-reinforcement-learning-agent-53f2c4331d36</a:t>
            </a:r>
            <a:endParaRPr lang="ko-KR" altLang="en-US" sz="1050" dirty="0" err="1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310239A8-ACC7-49A7-B58A-BE1FAE352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07" y="3426980"/>
            <a:ext cx="2419891" cy="2430016"/>
          </a:xfrm>
          <a:prstGeom prst="rect">
            <a:avLst/>
          </a:prstGeom>
        </p:spPr>
      </p:pic>
      <p:pic>
        <p:nvPicPr>
          <p:cNvPr id="69" name="그림 68" descr="텍스트이(가) 표시된 사진&#10;&#10;자동 생성된 설명">
            <a:extLst>
              <a:ext uri="{FF2B5EF4-FFF2-40B4-BE49-F238E27FC236}">
                <a16:creationId xmlns:a16="http://schemas.microsoft.com/office/drawing/2014/main" id="{D1A80B05-7EC7-456A-A12E-7EA3927FC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03" y="3426980"/>
            <a:ext cx="2435217" cy="236961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444C686-1AEA-4A36-888D-6D2AA8A81763}"/>
              </a:ext>
            </a:extLst>
          </p:cNvPr>
          <p:cNvSpPr txBox="1"/>
          <p:nvPr/>
        </p:nvSpPr>
        <p:spPr>
          <a:xfrm>
            <a:off x="2123728" y="3090446"/>
            <a:ext cx="216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First try</a:t>
            </a:r>
            <a:endParaRPr lang="ko-KR" altLang="en-US" sz="1600" b="1" dirty="0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80D47B44-B7A2-4CFD-9283-053006C8556E}"/>
              </a:ext>
            </a:extLst>
          </p:cNvPr>
          <p:cNvSpPr/>
          <p:nvPr/>
        </p:nvSpPr>
        <p:spPr>
          <a:xfrm>
            <a:off x="4125428" y="4358970"/>
            <a:ext cx="802952" cy="33434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F258305-7753-488E-8776-5C6ABAE708D4}"/>
              </a:ext>
            </a:extLst>
          </p:cNvPr>
          <p:cNvSpPr txBox="1"/>
          <p:nvPr/>
        </p:nvSpPr>
        <p:spPr>
          <a:xfrm>
            <a:off x="6076204" y="3090446"/>
            <a:ext cx="216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en-US" altLang="ko-KR" sz="1600" b="1" baseline="30000" dirty="0"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try</a:t>
            </a:r>
            <a:endParaRPr lang="ko-KR" altLang="en-US" sz="1600" b="1" dirty="0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163F2F6-B326-4202-94A9-EFBDDFB00DB5}"/>
              </a:ext>
            </a:extLst>
          </p:cNvPr>
          <p:cNvSpPr/>
          <p:nvPr/>
        </p:nvSpPr>
        <p:spPr>
          <a:xfrm>
            <a:off x="2709571" y="2227484"/>
            <a:ext cx="729208" cy="24501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2292F8-DA8D-4A8B-B8F1-CD70D049FBB4}"/>
              </a:ext>
            </a:extLst>
          </p:cNvPr>
          <p:cNvSpPr txBox="1"/>
          <p:nvPr/>
        </p:nvSpPr>
        <p:spPr>
          <a:xfrm>
            <a:off x="2634713" y="1954374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뱀</a:t>
            </a:r>
            <a:r>
              <a:rPr lang="en-US" altLang="ko-KR" sz="1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플레이어</a:t>
            </a:r>
            <a:endParaRPr lang="ko-KR" altLang="en-US" sz="16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331442A-3480-4A65-81F9-0FFEB2D6303F}"/>
              </a:ext>
            </a:extLst>
          </p:cNvPr>
          <p:cNvSpPr/>
          <p:nvPr/>
        </p:nvSpPr>
        <p:spPr>
          <a:xfrm>
            <a:off x="4216571" y="2213066"/>
            <a:ext cx="372828" cy="291289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32708A7-71CA-4BDA-B8EF-23F7C77810ED}"/>
                  </a:ext>
                </a:extLst>
              </p:cNvPr>
              <p:cNvSpPr txBox="1"/>
              <p:nvPr/>
            </p:nvSpPr>
            <p:spPr>
              <a:xfrm>
                <a:off x="4004139" y="1950485"/>
                <a:ext cx="7968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ppleSDGothicNeoM00" panose="02000503000000000000" pitchFamily="2" charset="-127"/>
                      </a:rPr>
                      <m:t>𝑛</m:t>
                    </m:r>
                    <m:r>
                      <a:rPr lang="en-US" altLang="ko-KR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ppleSDGothicNeoM00" panose="02000503000000000000" pitchFamily="2" charset="-127"/>
                      </a:rPr>
                      <m:t>∗</m:t>
                    </m:r>
                    <m:r>
                      <a:rPr lang="en-US" altLang="ko-KR" sz="12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ppleSDGothicNeoM00" panose="02000503000000000000" pitchFamily="2" charset="-127"/>
                      </a:rPr>
                      <m:t>𝑛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grid</a:t>
                </a:r>
                <a:endParaRPr lang="ko-KR" altLang="en-US" sz="1200" dirty="0">
                  <a:solidFill>
                    <a:srgbClr val="FF0000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32708A7-71CA-4BDA-B8EF-23F7C7781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139" y="1950485"/>
                <a:ext cx="796885" cy="276999"/>
              </a:xfrm>
              <a:prstGeom prst="rect">
                <a:avLst/>
              </a:prstGeom>
              <a:blipFill>
                <a:blip r:embed="rId5"/>
                <a:stretch>
                  <a:fillRect r="-4688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2D05C7-0B49-488E-9F08-109D22C1C9B3}"/>
              </a:ext>
            </a:extLst>
          </p:cNvPr>
          <p:cNvSpPr/>
          <p:nvPr/>
        </p:nvSpPr>
        <p:spPr>
          <a:xfrm>
            <a:off x="5405291" y="2220686"/>
            <a:ext cx="372828" cy="291289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DCFA977-4E97-4F06-A320-DB1C569A2438}"/>
              </a:ext>
            </a:extLst>
          </p:cNvPr>
          <p:cNvSpPr txBox="1"/>
          <p:nvPr/>
        </p:nvSpPr>
        <p:spPr>
          <a:xfrm>
            <a:off x="5078583" y="1952574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현재위치</a:t>
            </a:r>
            <a:r>
              <a:rPr lang="en-US" altLang="ko-KR" sz="12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etc.</a:t>
            </a:r>
            <a:endParaRPr lang="ko-KR" altLang="en-US" sz="12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A4D6FF-54DB-4918-969C-14D32C086882}"/>
              </a:ext>
            </a:extLst>
          </p:cNvPr>
          <p:cNvSpPr/>
          <p:nvPr/>
        </p:nvSpPr>
        <p:spPr>
          <a:xfrm>
            <a:off x="2497946" y="2501341"/>
            <a:ext cx="372828" cy="291289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31662D-7CFF-4357-928F-A5B2F4DF7E98}"/>
              </a:ext>
            </a:extLst>
          </p:cNvPr>
          <p:cNvSpPr txBox="1"/>
          <p:nvPr/>
        </p:nvSpPr>
        <p:spPr>
          <a:xfrm>
            <a:off x="2305891" y="2805794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뱀 움직임</a:t>
            </a:r>
            <a:endParaRPr lang="ko-KR" altLang="en-US" sz="1400" dirty="0">
              <a:solidFill>
                <a:srgbClr val="FF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257853C-E1CE-4297-8133-FC0BA819AA53}"/>
              </a:ext>
            </a:extLst>
          </p:cNvPr>
          <p:cNvSpPr/>
          <p:nvPr/>
        </p:nvSpPr>
        <p:spPr>
          <a:xfrm>
            <a:off x="3473628" y="2510597"/>
            <a:ext cx="372828" cy="28203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7C21A6-9D7A-43EA-A746-690A85FCA48A}"/>
              </a:ext>
            </a:extLst>
          </p:cNvPr>
          <p:cNvSpPr txBox="1"/>
          <p:nvPr/>
        </p:nvSpPr>
        <p:spPr>
          <a:xfrm>
            <a:off x="3473628" y="28122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점수</a:t>
            </a:r>
          </a:p>
        </p:txBody>
      </p:sp>
    </p:spTree>
    <p:extLst>
      <p:ext uri="{BB962C8B-B14F-4D97-AF65-F5344CB8AC3E}">
        <p14:creationId xmlns:p14="http://schemas.microsoft.com/office/powerpoint/2010/main" val="415487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8" grpId="0"/>
      <p:bldP spid="75" grpId="0" animBg="1"/>
      <p:bldP spid="76" grpId="0"/>
      <p:bldP spid="91" grpId="0" animBg="1"/>
      <p:bldP spid="92" grpId="0"/>
      <p:bldP spid="93" grpId="0" animBg="1"/>
      <p:bldP spid="94" grpId="0"/>
      <p:bldP spid="95" grpId="0" animBg="1"/>
      <p:bldP spid="96" grpId="0"/>
      <p:bldP spid="101" grpId="0" animBg="1"/>
      <p:bldP spid="10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96935" y="992784"/>
            <a:ext cx="8380082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강화학습으로 해결하고자 하는 문제는 </a:t>
            </a: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MDP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라는 수학적 모델로 표현할 수 있다</a:t>
            </a:r>
            <a:endParaRPr lang="en-US" altLang="ko-KR" sz="1600" dirty="0">
              <a:latin typeface="맑은 고딕" pitchFamily="50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MDP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로 표현될 수 없는 문제는 강화학습으로 해결하기 어려움  </a:t>
            </a:r>
            <a:endParaRPr lang="en-US" altLang="ko-KR" sz="1600" dirty="0">
              <a:latin typeface="맑은 고딕" pitchFamily="50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itchFamily="50" charset="-127"/>
                <a:ea typeface="AppleSDGothicNeoM00" panose="02000503000000000000" pitchFamily="2" charset="-127"/>
              </a:rPr>
              <a:t>마르코프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 결정 프로세스</a:t>
            </a: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(Markov Decision Process)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‘Markov’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한 문제의 의사결정 모델을 정의하는 것</a:t>
            </a:r>
            <a:endParaRPr lang="en-US" altLang="ko-KR" sz="1600" dirty="0">
              <a:latin typeface="맑은 고딕" pitchFamily="50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Markov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 문제</a:t>
            </a: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: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 현재상황이 과거에 대한 정보를 모두 담고있는 문제</a:t>
            </a: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,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 의사결정 시 현재상황만 고    </a:t>
            </a:r>
            <a:endParaRPr lang="en-US" altLang="ko-KR" sz="1600" dirty="0">
              <a:latin typeface="맑은 고딕" pitchFamily="50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itchFamily="50" charset="-127"/>
                <a:ea typeface="AppleSDGothicNeoM00" panose="02000503000000000000" pitchFamily="2" charset="-127"/>
              </a:rPr>
              <a:t>     </a:t>
            </a:r>
            <a:r>
              <a:rPr lang="ko-KR" altLang="en-US" sz="1600" dirty="0">
                <a:latin typeface="맑은 고딕" pitchFamily="50" charset="-127"/>
                <a:ea typeface="AppleSDGothicNeoM00" panose="02000503000000000000" pitchFamily="2" charset="-127"/>
              </a:rPr>
              <a:t>려하여 결정할 수 있는 문제 </a:t>
            </a:r>
            <a:endParaRPr lang="en-US" altLang="ko-KR" sz="1600" dirty="0">
              <a:latin typeface="맑은 고딕" pitchFamily="50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itchFamily="50" charset="-127"/>
                <a:ea typeface="AppleSDGothicNeoM00" panose="02000503000000000000" pitchFamily="2" charset="-127"/>
              </a:rPr>
              <a:t>     (</a:t>
            </a:r>
            <a:r>
              <a:rPr lang="ko-KR" altLang="en-US" sz="1400" dirty="0">
                <a:latin typeface="맑은 고딕" pitchFamily="50" charset="-127"/>
                <a:ea typeface="AppleSDGothicNeoM00" panose="02000503000000000000" pitchFamily="2" charset="-127"/>
              </a:rPr>
              <a:t>예시</a:t>
            </a:r>
            <a:r>
              <a:rPr lang="en-US" altLang="ko-KR" sz="1400" dirty="0">
                <a:latin typeface="맑은 고딕" pitchFamily="50" charset="-127"/>
                <a:ea typeface="AppleSDGothicNeoM00" panose="02000503000000000000" pitchFamily="2" charset="-127"/>
              </a:rPr>
              <a:t>: </a:t>
            </a:r>
            <a:r>
              <a:rPr lang="ko-KR" altLang="en-US" sz="1400" dirty="0">
                <a:latin typeface="맑은 고딕" pitchFamily="50" charset="-127"/>
                <a:ea typeface="AppleSDGothicNeoM00" panose="02000503000000000000" pitchFamily="2" charset="-127"/>
              </a:rPr>
              <a:t>바둑</a:t>
            </a:r>
            <a:r>
              <a:rPr lang="en-US" altLang="ko-KR" sz="1400" dirty="0">
                <a:latin typeface="맑은 고딕" pitchFamily="50" charset="-127"/>
                <a:ea typeface="AppleSDGothicNeoM00" panose="02000503000000000000" pitchFamily="2" charset="-127"/>
              </a:rPr>
              <a:t>,</a:t>
            </a:r>
            <a:r>
              <a:rPr lang="ko-KR" altLang="en-US" sz="1400" dirty="0">
                <a:latin typeface="맑은 고딕" pitchFamily="50" charset="-127"/>
                <a:ea typeface="AppleSDGothicNeoM00" panose="02000503000000000000" pitchFamily="2" charset="-127"/>
              </a:rPr>
              <a:t> 체스</a:t>
            </a:r>
            <a:r>
              <a:rPr lang="en-US" altLang="ko-KR" sz="1400" dirty="0">
                <a:latin typeface="맑은 고딕" pitchFamily="50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AppleSDGothicNeoM00" panose="02000503000000000000" pitchFamily="2" charset="-127"/>
              </a:rPr>
              <a:t>→ 현재 수를 결정하는데 처음부터 직전까지의 수를 전부 고려할 필요 없음</a:t>
            </a:r>
            <a:r>
              <a:rPr lang="en-US" altLang="ko-KR" sz="1400" dirty="0">
                <a:latin typeface="맑은 고딕" pitchFamily="50" charset="-127"/>
                <a:ea typeface="AppleSDGothicNeoM00" panose="02000503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맑은 고딕" pitchFamily="50" charset="-127"/>
              <a:ea typeface="AppleSDGothicNeoM00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3B76F1-0D56-6942-B12A-84D0DFFE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r="16653"/>
          <a:stretch/>
        </p:blipFill>
        <p:spPr>
          <a:xfrm>
            <a:off x="4712109" y="3933056"/>
            <a:ext cx="4431891" cy="2349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EBAAC0-3564-475E-8691-05CB65FD2D72}"/>
                  </a:ext>
                </a:extLst>
              </p:cNvPr>
              <p:cNvSpPr txBox="1"/>
              <p:nvPr/>
            </p:nvSpPr>
            <p:spPr>
              <a:xfrm>
                <a:off x="611560" y="3933056"/>
                <a:ext cx="34563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MDP</a:t>
                </a:r>
                <a:r>
                  <a:rPr lang="ko-KR" altLang="en-US" sz="1600" b="1" dirty="0">
                    <a:latin typeface="맑은 고딕" pitchFamily="50" charset="-127"/>
                    <a:ea typeface="맑은 고딕" pitchFamily="50" charset="-127"/>
                  </a:rPr>
                  <a:t> 구성요소</a:t>
                </a:r>
                <a:endParaRPr lang="en-US" altLang="ko-KR" sz="1600" b="1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{S, A, P, R,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ko-KR" sz="1600" b="1" dirty="0">
                    <a:latin typeface="맑은 고딕" pitchFamily="50" charset="-127"/>
                    <a:ea typeface="맑은 고딕" pitchFamily="50" charset="-127"/>
                  </a:rPr>
                  <a:t>}</a:t>
                </a:r>
                <a:endParaRPr lang="ko-KR" altLang="en-US" sz="1600" b="1" dirty="0" err="1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EBAAC0-3564-475E-8691-05CB65FD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933056"/>
                <a:ext cx="3456384" cy="584775"/>
              </a:xfrm>
              <a:prstGeom prst="rect">
                <a:avLst/>
              </a:prstGeom>
              <a:blipFill>
                <a:blip r:embed="rId4"/>
                <a:stretch>
                  <a:fillRect l="-882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580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MDP </a:t>
            </a:r>
            <a:r>
              <a:rPr lang="ko-KR" altLang="en-US" dirty="0"/>
              <a:t>구성요소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96935" y="992784"/>
                <a:ext cx="8380082" cy="3322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MDP {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상태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S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행동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A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상태변화 확률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P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보상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R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 err="1">
                    <a:latin typeface="맑은 고딕" pitchFamily="50" charset="-127"/>
                    <a:ea typeface="AppleSDGothicNeoM00" panose="02000503000000000000" pitchFamily="2" charset="-127"/>
                  </a:rPr>
                  <a:t>감가율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</a:t>
                </a:r>
                <a:r>
                  <a:rPr lang="ko-KR" altLang="en-US" sz="1600" b="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상태 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S: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에이전트가 인식하는 자신의 상태</a:t>
                </a:r>
                <a:endParaRPr lang="en-US" altLang="ko-KR" sz="1600" dirty="0">
                  <a:latin typeface="맑은 고딕" pitchFamily="50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행동</a:t>
                </a:r>
                <a:r>
                  <a:rPr lang="ko-KR" altLang="en-US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A: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에이전트의 행동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행동으로 인해 상태가 변화</a:t>
                </a:r>
                <a:endParaRPr lang="en-US" altLang="ko-KR" sz="1600" dirty="0">
                  <a:latin typeface="맑은 고딕" pitchFamily="50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상태전이확률 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P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환경에서 에이전트가 의도한 대로 상태가 전이될 확률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환경에서의 노이즈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)</a:t>
                </a:r>
                <a:b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</a:br>
                <a:r>
                  <a:rPr lang="ko-KR" altLang="en-US" sz="1400" dirty="0">
                    <a:latin typeface="맑은 고딕" pitchFamily="50" charset="-127"/>
                    <a:ea typeface="AppleSDGothicNeoM00" panose="02000503000000000000" pitchFamily="2" charset="-127"/>
                  </a:rPr>
                  <a:t>환경적인 요소에 의해 의도한 상태로 전이되지 않을 수 있음</a:t>
                </a:r>
                <a:endParaRPr lang="en-US" altLang="ko-KR" sz="1400" dirty="0">
                  <a:latin typeface="맑은 고딕" pitchFamily="50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보상 </a:t>
                </a:r>
                <a:r>
                  <a:rPr lang="en-US" altLang="ko-KR" sz="1600" b="1" dirty="0">
                    <a:latin typeface="맑은 고딕" pitchFamily="50" charset="-127"/>
                    <a:ea typeface="AppleSDGothicNeoM00" panose="02000503000000000000" pitchFamily="2" charset="-127"/>
                  </a:rPr>
                  <a:t>R: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에이전트의 행동에 따른 보상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,(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바둑에서의 승리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목표지점 도달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목표와의 거리</a:t>
                </a: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, etc.)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    </a:t>
                </a:r>
                <a:r>
                  <a:rPr lang="ko-KR" altLang="en-US" sz="1400" dirty="0">
                    <a:latin typeface="맑은 고딕" pitchFamily="50" charset="-127"/>
                    <a:ea typeface="AppleSDGothicNeoM00" panose="02000503000000000000" pitchFamily="2" charset="-127"/>
                  </a:rPr>
                  <a:t>강화학습에서는 정답이나 환경에 대한 사전지식 없이 보상을 최대화 하는 방향으로 학습</a:t>
                </a:r>
                <a:endParaRPr lang="en-US" altLang="ko-KR" sz="1400" dirty="0">
                  <a:latin typeface="맑은 고딕" pitchFamily="50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latin typeface="맑은 고딕" pitchFamily="50" charset="-127"/>
                    <a:ea typeface="AppleSDGothicNeoM00" panose="02000503000000000000" pitchFamily="2" charset="-127"/>
                  </a:rPr>
                  <a:t>감가율</a:t>
                </a:r>
                <a:r>
                  <a:rPr lang="ko-KR" altLang="en-US" sz="1600" b="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: </a:t>
                </a:r>
                <a:r>
                  <a:rPr lang="ko-KR" altLang="en-US" sz="1600" dirty="0">
                    <a:latin typeface="맑은 고딕" pitchFamily="50" charset="-127"/>
                    <a:ea typeface="AppleSDGothicNeoM00" panose="02000503000000000000" pitchFamily="2" charset="-127"/>
                  </a:rPr>
                  <a:t>보상에 대해 시간에 따른 가치를 부여</a:t>
                </a:r>
                <a:br>
                  <a:rPr lang="en-US" altLang="ko-KR" sz="1600" dirty="0">
                    <a:latin typeface="맑은 고딕" pitchFamily="50" charset="-127"/>
                    <a:ea typeface="AppleSDGothicNeoM00" panose="02000503000000000000" pitchFamily="2" charset="-127"/>
                  </a:rPr>
                </a:br>
                <a:r>
                  <a:rPr lang="en-US" altLang="ko-KR" sz="1400" dirty="0">
                    <a:latin typeface="맑은 고딕" pitchFamily="50" charset="-127"/>
                    <a:ea typeface="AppleSDGothicNeoM00" panose="02000503000000000000" pitchFamily="2" charset="-127"/>
                  </a:rPr>
                  <a:t>1000</a:t>
                </a:r>
                <a:r>
                  <a:rPr lang="ko-KR" altLang="en-US" sz="1400" dirty="0">
                    <a:latin typeface="맑은 고딕" pitchFamily="50" charset="-127"/>
                    <a:ea typeface="AppleSDGothicNeoM00" panose="02000503000000000000" pitchFamily="2" charset="-127"/>
                  </a:rPr>
                  <a:t>번 이동하여 얻은 보상 </a:t>
                </a:r>
                <a:r>
                  <a:rPr lang="en-US" altLang="ko-KR" sz="1400" dirty="0">
                    <a:latin typeface="맑은 고딕" pitchFamily="50" charset="-127"/>
                    <a:ea typeface="AppleSDGothicNeoM00" panose="02000503000000000000" pitchFamily="2" charset="-127"/>
                  </a:rPr>
                  <a:t>!= 10</a:t>
                </a:r>
                <a:r>
                  <a:rPr lang="ko-KR" altLang="en-US" sz="1400" dirty="0">
                    <a:latin typeface="맑은 고딕" pitchFamily="50" charset="-127"/>
                    <a:ea typeface="AppleSDGothicNeoM00" panose="02000503000000000000" pitchFamily="2" charset="-127"/>
                  </a:rPr>
                  <a:t>번 이동하여 얻은 보상  </a:t>
                </a:r>
                <a:endParaRPr lang="en-US" altLang="ko-KR" sz="1600" dirty="0">
                  <a:latin typeface="맑은 고딕" pitchFamily="50" charset="-127"/>
                  <a:ea typeface="AppleSDGothicNeoM00" panose="02000503000000000000" pitchFamily="2" charset="-127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35" y="992784"/>
                <a:ext cx="8380082" cy="3322513"/>
              </a:xfrm>
              <a:prstGeom prst="rect">
                <a:avLst/>
              </a:prstGeom>
              <a:blipFill>
                <a:blip r:embed="rId3"/>
                <a:stretch>
                  <a:fillRect l="-291" b="-1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698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Case</a:t>
            </a:r>
            <a:r>
              <a:rPr lang="ko-KR" altLang="en-US" dirty="0"/>
              <a:t> </a:t>
            </a:r>
            <a:r>
              <a:rPr lang="en-US" altLang="ko-KR" dirty="0"/>
              <a:t>definition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96934" y="992784"/>
            <a:ext cx="873956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Frozen lake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목표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5x5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크기의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얼어있는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호수에서 구멍을 피해 목표지점까지 도달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en-US" altLang="ko-KR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에이전트는 좌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1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칸씩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이동</a:t>
            </a:r>
            <a:r>
              <a:rPr lang="en-US" altLang="ko-KR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구멍에 빠지면 목표달성 실패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얼음이 미끄러워 에이전트가 가고자 하는 방향과 다른 방향으로 미끄러질 수 있음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노이즈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r>
              <a:rPr lang="en-US" altLang="ko-KR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(P)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152FF3-99BE-4DF9-B5BB-25B2C6D9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29" y="3429000"/>
            <a:ext cx="3289355" cy="306176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339248" y="4880797"/>
            <a:ext cx="413616" cy="206906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67447" y="4770637"/>
            <a:ext cx="996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에이전트</a:t>
            </a:r>
            <a:endParaRPr lang="en-US" altLang="ko-KR" sz="14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(Agent)</a:t>
            </a:r>
            <a:endParaRPr lang="ko-KR" altLang="en-US" sz="1400" b="1" dirty="0" err="1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715" y="5535501"/>
            <a:ext cx="125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행동</a:t>
            </a:r>
            <a:r>
              <a:rPr lang="en-US" altLang="ko-KR" sz="14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(Action)</a:t>
            </a:r>
            <a:endParaRPr lang="ko-KR" altLang="en-US" sz="1400" b="1" dirty="0" err="1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902" y="3720298"/>
            <a:ext cx="1642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5"/>
                </a:solidFill>
                <a:latin typeface="맑은 고딕" pitchFamily="50" charset="-127"/>
                <a:ea typeface="맑은 고딕" pitchFamily="50" charset="-127"/>
              </a:rPr>
              <a:t>시뮬레이션 환경</a:t>
            </a:r>
            <a:endParaRPr lang="en-US" altLang="ko-KR" sz="1400" b="1" dirty="0">
              <a:solidFill>
                <a:schemeClr val="accent5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accent5"/>
                </a:solidFill>
                <a:latin typeface="맑은 고딕" pitchFamily="50" charset="-127"/>
                <a:ea typeface="맑은 고딕" pitchFamily="50" charset="-127"/>
              </a:rPr>
              <a:t>(Environment)</a:t>
            </a:r>
            <a:endParaRPr lang="ko-KR" altLang="en-US" sz="1400" b="1" dirty="0" err="1">
              <a:solidFill>
                <a:schemeClr val="accent5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1E0CF-61F0-49E5-8B70-C1D7934B401E}"/>
              </a:ext>
            </a:extLst>
          </p:cNvPr>
          <p:cNvSpPr/>
          <p:nvPr/>
        </p:nvSpPr>
        <p:spPr>
          <a:xfrm>
            <a:off x="3658887" y="4721594"/>
            <a:ext cx="482598" cy="5394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0B22E3-C580-428F-9D08-FB8C4402B5BB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2310153" y="4991322"/>
            <a:ext cx="1348733" cy="1881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50BE32-E93E-482A-A3CE-5EF1CCF68CB8}"/>
              </a:ext>
            </a:extLst>
          </p:cNvPr>
          <p:cNvSpPr/>
          <p:nvPr/>
        </p:nvSpPr>
        <p:spPr>
          <a:xfrm>
            <a:off x="2911113" y="3408830"/>
            <a:ext cx="3321774" cy="31126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225F2AB-E4D6-4C1A-A213-6A1A20718352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>
            <a:off x="2330828" y="3981908"/>
            <a:ext cx="574947" cy="0"/>
          </a:xfrm>
          <a:prstGeom prst="straightConnector1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58961D-1604-4605-91F8-DE89DA9F0E33}"/>
              </a:ext>
            </a:extLst>
          </p:cNvPr>
          <p:cNvSpPr/>
          <p:nvPr/>
        </p:nvSpPr>
        <p:spPr>
          <a:xfrm>
            <a:off x="4299192" y="4868722"/>
            <a:ext cx="506041" cy="2427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904647B-8663-4FE2-B716-8D9B90BF8FE4}"/>
              </a:ext>
            </a:extLst>
          </p:cNvPr>
          <p:cNvCxnSpPr>
            <a:cxnSpLocks/>
            <a:stCxn id="15" idx="3"/>
            <a:endCxn id="30" idx="2"/>
          </p:cNvCxnSpPr>
          <p:nvPr/>
        </p:nvCxnSpPr>
        <p:spPr bwMode="auto">
          <a:xfrm flipV="1">
            <a:off x="2310154" y="5111454"/>
            <a:ext cx="2242058" cy="577936"/>
          </a:xfrm>
          <a:prstGeom prst="bentConnector2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7" name="그림 46" descr="플레이어이(가) 표시된 사진&#10;&#10;자동 생성된 설명">
            <a:extLst>
              <a:ext uri="{FF2B5EF4-FFF2-40B4-BE49-F238E27FC236}">
                <a16:creationId xmlns:a16="http://schemas.microsoft.com/office/drawing/2014/main" id="{8F0E0074-7747-48E0-998A-31BBC1AC82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8963" y="4725504"/>
            <a:ext cx="630351" cy="507254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84AAB0-6B2A-4FE5-A5AD-889D206AACC3}"/>
              </a:ext>
            </a:extLst>
          </p:cNvPr>
          <p:cNvSpPr/>
          <p:nvPr/>
        </p:nvSpPr>
        <p:spPr>
          <a:xfrm>
            <a:off x="5641254" y="3550827"/>
            <a:ext cx="506041" cy="4310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5ABFD3-62F7-41DE-AEFA-E8ADA3E250B5}"/>
              </a:ext>
            </a:extLst>
          </p:cNvPr>
          <p:cNvSpPr txBox="1"/>
          <p:nvPr/>
        </p:nvSpPr>
        <p:spPr>
          <a:xfrm>
            <a:off x="6682742" y="3603991"/>
            <a:ext cx="132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r>
              <a:rPr lang="en-US" altLang="ko-KR" sz="14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(Reward)</a:t>
            </a:r>
            <a:endParaRPr lang="ko-KR" altLang="en-US" sz="14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F6CA8C4-56A8-41D7-8E18-17E5FFB66600}"/>
              </a:ext>
            </a:extLst>
          </p:cNvPr>
          <p:cNvCxnSpPr>
            <a:cxnSpLocks/>
            <a:stCxn id="63" idx="1"/>
            <a:endCxn id="62" idx="3"/>
          </p:cNvCxnSpPr>
          <p:nvPr/>
        </p:nvCxnSpPr>
        <p:spPr bwMode="auto">
          <a:xfrm flipH="1">
            <a:off x="6147295" y="3757880"/>
            <a:ext cx="535447" cy="8488"/>
          </a:xfrm>
          <a:prstGeom prst="straightConnector1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6D53DF-5EA8-4422-B596-3CDB16F422CD}"/>
              </a:ext>
            </a:extLst>
          </p:cNvPr>
          <p:cNvSpPr/>
          <p:nvPr/>
        </p:nvSpPr>
        <p:spPr>
          <a:xfrm>
            <a:off x="4339248" y="3556493"/>
            <a:ext cx="506041" cy="4310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D927BC-8B30-4B16-82EA-FB95A6F5E492}"/>
              </a:ext>
            </a:extLst>
          </p:cNvPr>
          <p:cNvSpPr/>
          <p:nvPr/>
        </p:nvSpPr>
        <p:spPr>
          <a:xfrm>
            <a:off x="4988877" y="4156995"/>
            <a:ext cx="506041" cy="4310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791E19D-756E-42AE-A3D8-7BA3C2089CD2}"/>
              </a:ext>
            </a:extLst>
          </p:cNvPr>
          <p:cNvSpPr/>
          <p:nvPr/>
        </p:nvSpPr>
        <p:spPr>
          <a:xfrm>
            <a:off x="4988877" y="5378989"/>
            <a:ext cx="506041" cy="4310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E25ABAF-5E40-41C3-81B9-EF97A9F5072E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rot="10800000" flipV="1">
            <a:off x="4822414" y="3125403"/>
            <a:ext cx="1611356" cy="680383"/>
          </a:xfrm>
          <a:prstGeom prst="bentConnector3">
            <a:avLst>
              <a:gd name="adj1" fmla="val 74236"/>
            </a:avLst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9E6170B-D216-497D-BA14-989A5C3A44F9}"/>
              </a:ext>
            </a:extLst>
          </p:cNvPr>
          <p:cNvSpPr txBox="1"/>
          <p:nvPr/>
        </p:nvSpPr>
        <p:spPr>
          <a:xfrm>
            <a:off x="6433770" y="2971515"/>
            <a:ext cx="1327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장애물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544B2501-3153-495C-AE86-C93062F29123}"/>
              </a:ext>
            </a:extLst>
          </p:cNvPr>
          <p:cNvCxnSpPr>
            <a:cxnSpLocks/>
            <a:stCxn id="49" idx="1"/>
            <a:endCxn id="43" idx="0"/>
          </p:cNvCxnSpPr>
          <p:nvPr/>
        </p:nvCxnSpPr>
        <p:spPr bwMode="auto">
          <a:xfrm rot="10800000" flipV="1">
            <a:off x="5241898" y="3125403"/>
            <a:ext cx="1191872" cy="1031591"/>
          </a:xfrm>
          <a:prstGeom prst="bentConnector2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7" name="그림 56" descr="컵, 커피잔이(가) 표시된 사진&#10;&#10;자동 생성된 설명">
            <a:extLst>
              <a:ext uri="{FF2B5EF4-FFF2-40B4-BE49-F238E27FC236}">
                <a16:creationId xmlns:a16="http://schemas.microsoft.com/office/drawing/2014/main" id="{227CDA1D-8958-4151-A16F-51039B1D17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86" y="4037943"/>
            <a:ext cx="433381" cy="433381"/>
          </a:xfrm>
          <a:prstGeom prst="rect">
            <a:avLst/>
          </a:prstGeom>
        </p:spPr>
      </p:pic>
      <p:pic>
        <p:nvPicPr>
          <p:cNvPr id="82" name="그림 81" descr="컵, 커피잔이(가) 표시된 사진&#10;&#10;자동 생성된 설명">
            <a:extLst>
              <a:ext uri="{FF2B5EF4-FFF2-40B4-BE49-F238E27FC236}">
                <a16:creationId xmlns:a16="http://schemas.microsoft.com/office/drawing/2014/main" id="{20D7CE59-1E04-4EF8-ABA1-103E06DA26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34" y="3436834"/>
            <a:ext cx="433381" cy="433381"/>
          </a:xfrm>
          <a:prstGeom prst="rect">
            <a:avLst/>
          </a:prstGeom>
        </p:spPr>
      </p:pic>
      <p:pic>
        <p:nvPicPr>
          <p:cNvPr id="83" name="그림 82" descr="컵, 커피잔이(가) 표시된 사진&#10;&#10;자동 생성된 설명">
            <a:extLst>
              <a:ext uri="{FF2B5EF4-FFF2-40B4-BE49-F238E27FC236}">
                <a16:creationId xmlns:a16="http://schemas.microsoft.com/office/drawing/2014/main" id="{BA2F79AC-52FC-411A-9C72-7B70ACB432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85" y="5293857"/>
            <a:ext cx="433381" cy="433381"/>
          </a:xfrm>
          <a:prstGeom prst="rect">
            <a:avLst/>
          </a:prstGeom>
        </p:spPr>
      </p:pic>
      <p:pic>
        <p:nvPicPr>
          <p:cNvPr id="84" name="그림 83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1B46202D-E97F-468C-B807-63BC1586C2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29" y="3626852"/>
            <a:ext cx="336649" cy="3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95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Environment definition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24168" y="934352"/>
            <a:ext cx="838008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에이전트의 시작지점</a:t>
            </a:r>
            <a:r>
              <a:rPr lang="en-US" altLang="ko-KR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(S)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0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으로 정의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목표지점을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24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정의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5, 7, 11, 12, 18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구멍으로 지정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에이전트의 행동은 좌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(0),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(1),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(2),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(3)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으로 정의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1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번에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칸씩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이동가능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목표지점에 도달했을 때 보상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아닐 경우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D82ECC-4C0F-4C71-8F15-E213FCFE51BA}"/>
              </a:ext>
            </a:extLst>
          </p:cNvPr>
          <p:cNvGrpSpPr/>
          <p:nvPr/>
        </p:nvGrpSpPr>
        <p:grpSpPr>
          <a:xfrm>
            <a:off x="3059832" y="3507603"/>
            <a:ext cx="3289355" cy="3061762"/>
            <a:chOff x="1835696" y="2749287"/>
            <a:chExt cx="3289355" cy="306176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24E00F0-C4C9-4223-A6E9-2C610B974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2749287"/>
              <a:ext cx="3289355" cy="30617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222AE0-F01F-4189-840E-6C5E88C48DB3}"/>
                </a:ext>
              </a:extLst>
            </p:cNvPr>
            <p:cNvSpPr txBox="1"/>
            <p:nvPr/>
          </p:nvSpPr>
          <p:spPr>
            <a:xfrm>
              <a:off x="2021240" y="2905904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D94879-C3AF-4C73-B2E5-711E2310E3A2}"/>
                </a:ext>
              </a:extLst>
            </p:cNvPr>
            <p:cNvSpPr txBox="1"/>
            <p:nvPr/>
          </p:nvSpPr>
          <p:spPr>
            <a:xfrm>
              <a:off x="2658264" y="2908459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8D9008-0EF6-46E7-A822-B9F4C83BF88E}"/>
                </a:ext>
              </a:extLst>
            </p:cNvPr>
            <p:cNvSpPr txBox="1"/>
            <p:nvPr/>
          </p:nvSpPr>
          <p:spPr>
            <a:xfrm>
              <a:off x="3328729" y="2905904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EF8047-1B4E-49F5-849F-0864AEEB76CC}"/>
                </a:ext>
              </a:extLst>
            </p:cNvPr>
            <p:cNvSpPr txBox="1"/>
            <p:nvPr/>
          </p:nvSpPr>
          <p:spPr>
            <a:xfrm>
              <a:off x="3999194" y="2905904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639256-49B5-47D5-B8E5-92D4B1D9C9CF}"/>
                </a:ext>
              </a:extLst>
            </p:cNvPr>
            <p:cNvSpPr txBox="1"/>
            <p:nvPr/>
          </p:nvSpPr>
          <p:spPr>
            <a:xfrm>
              <a:off x="4636218" y="2905904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5F8B94-3458-42E2-9794-287E6AF21054}"/>
                </a:ext>
              </a:extLst>
            </p:cNvPr>
            <p:cNvSpPr txBox="1"/>
            <p:nvPr/>
          </p:nvSpPr>
          <p:spPr>
            <a:xfrm>
              <a:off x="2036480" y="350100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E313B9-33D0-4697-8FA6-FF30BA9E0D9B}"/>
                </a:ext>
              </a:extLst>
            </p:cNvPr>
            <p:cNvSpPr txBox="1"/>
            <p:nvPr/>
          </p:nvSpPr>
          <p:spPr>
            <a:xfrm>
              <a:off x="2673504" y="3503563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EC4DFD-C9DE-4D6F-9DF8-3AB6668AB9C2}"/>
                </a:ext>
              </a:extLst>
            </p:cNvPr>
            <p:cNvSpPr txBox="1"/>
            <p:nvPr/>
          </p:nvSpPr>
          <p:spPr>
            <a:xfrm>
              <a:off x="3343969" y="350100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FF7046-69EC-4EA2-979B-C4F0491A9529}"/>
                </a:ext>
              </a:extLst>
            </p:cNvPr>
            <p:cNvSpPr txBox="1"/>
            <p:nvPr/>
          </p:nvSpPr>
          <p:spPr>
            <a:xfrm>
              <a:off x="4014434" y="350100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6D0C05-AE52-4A17-9500-FFE0E891D5BB}"/>
                </a:ext>
              </a:extLst>
            </p:cNvPr>
            <p:cNvSpPr txBox="1"/>
            <p:nvPr/>
          </p:nvSpPr>
          <p:spPr>
            <a:xfrm>
              <a:off x="4651458" y="350100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A22C5E-11D4-4E22-A235-B14C8EBABF57}"/>
                </a:ext>
              </a:extLst>
            </p:cNvPr>
            <p:cNvSpPr txBox="1"/>
            <p:nvPr/>
          </p:nvSpPr>
          <p:spPr>
            <a:xfrm>
              <a:off x="1967900" y="4132724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390ACB-5628-4481-945C-7A649602B158}"/>
                </a:ext>
              </a:extLst>
            </p:cNvPr>
            <p:cNvSpPr txBox="1"/>
            <p:nvPr/>
          </p:nvSpPr>
          <p:spPr>
            <a:xfrm>
              <a:off x="2604924" y="4135279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ADEEF4-799B-437F-A37D-D72EBCD9D976}"/>
                </a:ext>
              </a:extLst>
            </p:cNvPr>
            <p:cNvSpPr txBox="1"/>
            <p:nvPr/>
          </p:nvSpPr>
          <p:spPr>
            <a:xfrm>
              <a:off x="3275389" y="4132724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ECE970-5193-4BB1-AAB0-DDC56303F8C4}"/>
                </a:ext>
              </a:extLst>
            </p:cNvPr>
            <p:cNvSpPr txBox="1"/>
            <p:nvPr/>
          </p:nvSpPr>
          <p:spPr>
            <a:xfrm>
              <a:off x="3945854" y="4132724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AE9D2B-DF08-416C-A239-8236C6D3A90F}"/>
                </a:ext>
              </a:extLst>
            </p:cNvPr>
            <p:cNvSpPr txBox="1"/>
            <p:nvPr/>
          </p:nvSpPr>
          <p:spPr>
            <a:xfrm>
              <a:off x="4582878" y="4132724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7CF877-8017-4876-B5A6-737B79B86EE0}"/>
                </a:ext>
              </a:extLst>
            </p:cNvPr>
            <p:cNvSpPr txBox="1"/>
            <p:nvPr/>
          </p:nvSpPr>
          <p:spPr>
            <a:xfrm>
              <a:off x="1967900" y="4764440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8A85254-243E-4F5A-94D1-70CAF464471C}"/>
                </a:ext>
              </a:extLst>
            </p:cNvPr>
            <p:cNvSpPr txBox="1"/>
            <p:nvPr/>
          </p:nvSpPr>
          <p:spPr>
            <a:xfrm>
              <a:off x="2604924" y="4766995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A85221-2FDE-43D8-AD5C-E66C343120D1}"/>
                </a:ext>
              </a:extLst>
            </p:cNvPr>
            <p:cNvSpPr txBox="1"/>
            <p:nvPr/>
          </p:nvSpPr>
          <p:spPr>
            <a:xfrm>
              <a:off x="3275389" y="4764440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51D11AE-5BE7-44E8-A5A8-B9415D6794B5}"/>
                </a:ext>
              </a:extLst>
            </p:cNvPr>
            <p:cNvSpPr txBox="1"/>
            <p:nvPr/>
          </p:nvSpPr>
          <p:spPr>
            <a:xfrm>
              <a:off x="3945854" y="4764440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1DDB63-EFD2-4489-ABF5-86A4D697B8FD}"/>
                </a:ext>
              </a:extLst>
            </p:cNvPr>
            <p:cNvSpPr txBox="1"/>
            <p:nvPr/>
          </p:nvSpPr>
          <p:spPr>
            <a:xfrm>
              <a:off x="4582878" y="4764440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C2F741-DE17-4884-822C-BFCF89439692}"/>
                </a:ext>
              </a:extLst>
            </p:cNvPr>
            <p:cNvSpPr txBox="1"/>
            <p:nvPr/>
          </p:nvSpPr>
          <p:spPr>
            <a:xfrm>
              <a:off x="1967900" y="5294217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BD5C6D-E993-4A01-852F-480ABC5F6F21}"/>
                </a:ext>
              </a:extLst>
            </p:cNvPr>
            <p:cNvSpPr txBox="1"/>
            <p:nvPr/>
          </p:nvSpPr>
          <p:spPr>
            <a:xfrm>
              <a:off x="2604924" y="5296772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2E6E31-E9F7-47B7-827F-B5DBBD458402}"/>
                </a:ext>
              </a:extLst>
            </p:cNvPr>
            <p:cNvSpPr txBox="1"/>
            <p:nvPr/>
          </p:nvSpPr>
          <p:spPr>
            <a:xfrm>
              <a:off x="3275389" y="5294217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6D2228-5481-4EA0-943A-5A768647FBD4}"/>
                </a:ext>
              </a:extLst>
            </p:cNvPr>
            <p:cNvSpPr txBox="1"/>
            <p:nvPr/>
          </p:nvSpPr>
          <p:spPr>
            <a:xfrm>
              <a:off x="3945854" y="5294217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5164E70-C015-4952-AE4C-C2BF4055F3A6}"/>
                </a:ext>
              </a:extLst>
            </p:cNvPr>
            <p:cNvSpPr txBox="1"/>
            <p:nvPr/>
          </p:nvSpPr>
          <p:spPr>
            <a:xfrm>
              <a:off x="4582878" y="5294217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3C5D55-E99D-43C7-BDBC-4A1EC482F363}"/>
              </a:ext>
            </a:extLst>
          </p:cNvPr>
          <p:cNvCxnSpPr/>
          <p:nvPr/>
        </p:nvCxnSpPr>
        <p:spPr bwMode="auto">
          <a:xfrm>
            <a:off x="2339752" y="3815880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29C92-A9E2-4466-A310-97EC6B0DBD74}"/>
              </a:ext>
            </a:extLst>
          </p:cNvPr>
          <p:cNvSpPr txBox="1"/>
          <p:nvPr/>
        </p:nvSpPr>
        <p:spPr>
          <a:xfrm>
            <a:off x="1681622" y="3646603"/>
            <a:ext cx="85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Start</a:t>
            </a:r>
            <a:endParaRPr lang="ko-KR" altLang="en-US" sz="1600" b="1" dirty="0" err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57EF8C-9CF6-4C01-B5BC-95F3585E7ADD}"/>
              </a:ext>
            </a:extLst>
          </p:cNvPr>
          <p:cNvSpPr txBox="1"/>
          <p:nvPr/>
        </p:nvSpPr>
        <p:spPr>
          <a:xfrm>
            <a:off x="7062008" y="6060191"/>
            <a:ext cx="85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Goal</a:t>
            </a:r>
            <a:endParaRPr lang="ko-KR" altLang="en-US" sz="1600" b="1" dirty="0" err="1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619DC90-ED35-4129-9254-5CD1285E1F9F}"/>
              </a:ext>
            </a:extLst>
          </p:cNvPr>
          <p:cNvCxnSpPr/>
          <p:nvPr/>
        </p:nvCxnSpPr>
        <p:spPr bwMode="auto">
          <a:xfrm>
            <a:off x="6349187" y="6229468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97777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Episode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1304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에이전트는 현재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 어떤 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취하면 보상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𝒓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과 다음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를 받음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에이전트는 이러한 작업을 더 이상 진행이 불가능할 때 까지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구멍에 빠짐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목표 도달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반복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작업이 중단될 때 까지의 과정을 에피소드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(Episode)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라고 함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1304203"/>
              </a:xfrm>
              <a:prstGeom prst="rect">
                <a:avLst/>
              </a:prstGeom>
              <a:blipFill>
                <a:blip r:embed="rId3"/>
                <a:stretch>
                  <a:fillRect l="-496" b="-6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F38BD2BC-7242-46D1-8FB5-854A776AFFEB}"/>
              </a:ext>
            </a:extLst>
          </p:cNvPr>
          <p:cNvGrpSpPr/>
          <p:nvPr/>
        </p:nvGrpSpPr>
        <p:grpSpPr>
          <a:xfrm>
            <a:off x="6804248" y="4798307"/>
            <a:ext cx="1800002" cy="1569660"/>
            <a:chOff x="6516216" y="4697686"/>
            <a:chExt cx="2047258" cy="182765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99613AF-C015-48C3-B131-C3381FC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697686"/>
              <a:ext cx="2047258" cy="182765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64D8E-0FAA-4D73-8F8F-E9D3E4E9BA62}"/>
                </a:ext>
              </a:extLst>
            </p:cNvPr>
            <p:cNvSpPr txBox="1"/>
            <p:nvPr/>
          </p:nvSpPr>
          <p:spPr>
            <a:xfrm>
              <a:off x="6549415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E268CD-5ACB-4AB4-A890-264F349910BB}"/>
                </a:ext>
              </a:extLst>
            </p:cNvPr>
            <p:cNvSpPr txBox="1"/>
            <p:nvPr/>
          </p:nvSpPr>
          <p:spPr>
            <a:xfrm>
              <a:off x="6945891" y="475357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AF7BC4-D334-4642-A035-CF57A75AC139}"/>
                </a:ext>
              </a:extLst>
            </p:cNvPr>
            <p:cNvSpPr txBox="1"/>
            <p:nvPr/>
          </p:nvSpPr>
          <p:spPr>
            <a:xfrm>
              <a:off x="736318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D5BD4E-9CA4-4360-B93E-EC013738FB75}"/>
                </a:ext>
              </a:extLst>
            </p:cNvPr>
            <p:cNvSpPr txBox="1"/>
            <p:nvPr/>
          </p:nvSpPr>
          <p:spPr>
            <a:xfrm>
              <a:off x="778047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C85897-0CF9-488E-9ED9-EE9D37EF4F9A}"/>
                </a:ext>
              </a:extLst>
            </p:cNvPr>
            <p:cNvSpPr txBox="1"/>
            <p:nvPr/>
          </p:nvSpPr>
          <p:spPr>
            <a:xfrm>
              <a:off x="8176948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91F0E5-CB3B-4F58-BD68-277C83F2DBF5}"/>
                </a:ext>
              </a:extLst>
            </p:cNvPr>
            <p:cNvSpPr txBox="1"/>
            <p:nvPr/>
          </p:nvSpPr>
          <p:spPr>
            <a:xfrm>
              <a:off x="6558900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2FAE6F-B127-4C4F-B3F3-1342939B301B}"/>
                </a:ext>
              </a:extLst>
            </p:cNvPr>
            <p:cNvSpPr txBox="1"/>
            <p:nvPr/>
          </p:nvSpPr>
          <p:spPr>
            <a:xfrm>
              <a:off x="6955376" y="5108814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F08285-EC7E-4510-89C5-242CFBA35D72}"/>
                </a:ext>
              </a:extLst>
            </p:cNvPr>
            <p:cNvSpPr txBox="1"/>
            <p:nvPr/>
          </p:nvSpPr>
          <p:spPr>
            <a:xfrm>
              <a:off x="737266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495D00-810A-4100-ADBB-6A808E4D92F4}"/>
                </a:ext>
              </a:extLst>
            </p:cNvPr>
            <p:cNvSpPr txBox="1"/>
            <p:nvPr/>
          </p:nvSpPr>
          <p:spPr>
            <a:xfrm>
              <a:off x="778995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3DFC15-0F6D-4123-9BB3-151979BA4D63}"/>
                </a:ext>
              </a:extLst>
            </p:cNvPr>
            <p:cNvSpPr txBox="1"/>
            <p:nvPr/>
          </p:nvSpPr>
          <p:spPr>
            <a:xfrm>
              <a:off x="8186433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C9C23C-C893-407F-8541-D3F9073D2B1E}"/>
                </a:ext>
              </a:extLst>
            </p:cNvPr>
            <p:cNvSpPr txBox="1"/>
            <p:nvPr/>
          </p:nvSpPr>
          <p:spPr>
            <a:xfrm>
              <a:off x="6516216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E87BB5-5E92-4F0A-BB5E-88B44B499E2A}"/>
                </a:ext>
              </a:extLst>
            </p:cNvPr>
            <p:cNvSpPr txBox="1"/>
            <p:nvPr/>
          </p:nvSpPr>
          <p:spPr>
            <a:xfrm>
              <a:off x="6912693" y="5485904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F138A8D-B187-4B8B-9C00-60718E69E874}"/>
                </a:ext>
              </a:extLst>
            </p:cNvPr>
            <p:cNvSpPr txBox="1"/>
            <p:nvPr/>
          </p:nvSpPr>
          <p:spPr>
            <a:xfrm>
              <a:off x="732998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0456CF-594C-4DF4-9A54-BB08F6ABCD93}"/>
                </a:ext>
              </a:extLst>
            </p:cNvPr>
            <p:cNvSpPr txBox="1"/>
            <p:nvPr/>
          </p:nvSpPr>
          <p:spPr>
            <a:xfrm>
              <a:off x="774727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CBF153-43A5-4153-9AA4-8A65EB51C852}"/>
                </a:ext>
              </a:extLst>
            </p:cNvPr>
            <p:cNvSpPr txBox="1"/>
            <p:nvPr/>
          </p:nvSpPr>
          <p:spPr>
            <a:xfrm>
              <a:off x="8143750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4C0E34-E5D6-4C30-B62E-60074DCA7DCB}"/>
                </a:ext>
              </a:extLst>
            </p:cNvPr>
            <p:cNvSpPr txBox="1"/>
            <p:nvPr/>
          </p:nvSpPr>
          <p:spPr>
            <a:xfrm>
              <a:off x="6516216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FBF508-962C-4B1F-9EAD-0C722B35F6B2}"/>
                </a:ext>
              </a:extLst>
            </p:cNvPr>
            <p:cNvSpPr txBox="1"/>
            <p:nvPr/>
          </p:nvSpPr>
          <p:spPr>
            <a:xfrm>
              <a:off x="6912693" y="586299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BD3A24-4469-453C-ADC4-CD78404EE1BD}"/>
                </a:ext>
              </a:extLst>
            </p:cNvPr>
            <p:cNvSpPr txBox="1"/>
            <p:nvPr/>
          </p:nvSpPr>
          <p:spPr>
            <a:xfrm>
              <a:off x="732998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B7C64-9E67-4DE9-AB07-A70E95133E3A}"/>
                </a:ext>
              </a:extLst>
            </p:cNvPr>
            <p:cNvSpPr txBox="1"/>
            <p:nvPr/>
          </p:nvSpPr>
          <p:spPr>
            <a:xfrm>
              <a:off x="774727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A66648-2201-4B34-87DA-F73E583438C8}"/>
                </a:ext>
              </a:extLst>
            </p:cNvPr>
            <p:cNvSpPr txBox="1"/>
            <p:nvPr/>
          </p:nvSpPr>
          <p:spPr>
            <a:xfrm>
              <a:off x="8143750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28BC26-89E7-47E9-9625-19B414F6926B}"/>
                </a:ext>
              </a:extLst>
            </p:cNvPr>
            <p:cNvSpPr txBox="1"/>
            <p:nvPr/>
          </p:nvSpPr>
          <p:spPr>
            <a:xfrm>
              <a:off x="6516216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E00A3-518D-46E9-9474-BE1F5F7E426B}"/>
                </a:ext>
              </a:extLst>
            </p:cNvPr>
            <p:cNvSpPr txBox="1"/>
            <p:nvPr/>
          </p:nvSpPr>
          <p:spPr>
            <a:xfrm>
              <a:off x="6912693" y="617923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1C2C2E-88EE-445D-B852-BB96B71368F9}"/>
                </a:ext>
              </a:extLst>
            </p:cNvPr>
            <p:cNvSpPr txBox="1"/>
            <p:nvPr/>
          </p:nvSpPr>
          <p:spPr>
            <a:xfrm>
              <a:off x="732998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1FF864-31AB-44EF-ADC9-1E1338FF6E32}"/>
                </a:ext>
              </a:extLst>
            </p:cNvPr>
            <p:cNvSpPr txBox="1"/>
            <p:nvPr/>
          </p:nvSpPr>
          <p:spPr>
            <a:xfrm>
              <a:off x="774727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2AA0A6-EB32-4985-BC73-55D5807D447F}"/>
                </a:ext>
              </a:extLst>
            </p:cNvPr>
            <p:cNvSpPr txBox="1"/>
            <p:nvPr/>
          </p:nvSpPr>
          <p:spPr>
            <a:xfrm>
              <a:off x="8143750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32A2BC3-E44B-4F39-A42E-C1B652CD6040}"/>
              </a:ext>
            </a:extLst>
          </p:cNvPr>
          <p:cNvCxnSpPr>
            <a:cxnSpLocks/>
          </p:cNvCxnSpPr>
          <p:nvPr/>
        </p:nvCxnSpPr>
        <p:spPr bwMode="auto">
          <a:xfrm>
            <a:off x="7007742" y="4975486"/>
            <a:ext cx="331161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55B4F4-8B7D-4286-91D7-C874135AA13C}"/>
              </a:ext>
            </a:extLst>
          </p:cNvPr>
          <p:cNvSpPr txBox="1"/>
          <p:nvPr/>
        </p:nvSpPr>
        <p:spPr>
          <a:xfrm>
            <a:off x="176320" y="4163858"/>
            <a:ext cx="6547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0,2,0)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오른쪽으로 이동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 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(1, 2,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오른쪽으로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1,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오른쪽으로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(2, 2,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오른쪽으로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2,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오른쪽으로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(3, 2,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오른쪽으로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3,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오른쪽으로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(8, 1,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미끄러져서 아래쪽으로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8,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아래쪽으로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(9, 1,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미끄러져서 오른쪽으로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9,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아래쪽으로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(14, 1,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아래쪽으로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14,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아래쪽으로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(13, 1,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미끄러져서 왼쪽으로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13,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아래쪽으로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(18, 1,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아래쪽으로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18,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아래쪽으로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(23, 2, 0),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아래쪽으로 이동하여 현재위치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23,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오른쪽으로 이동 시도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b="1" i="1" dirty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(24), //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의도대로 오른쪽으로 이동하여 목표위치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24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도착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더 이상 행동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i="1" dirty="0">
                <a:latin typeface="맑은 고딕" pitchFamily="50" charset="-127"/>
                <a:ea typeface="맑은 고딕" pitchFamily="50" charset="-127"/>
              </a:rPr>
              <a:t>보상 </a:t>
            </a:r>
            <a:r>
              <a:rPr lang="en-US" altLang="ko-KR" sz="1200" i="1" dirty="0">
                <a:latin typeface="맑은 고딕" pitchFamily="50" charset="-127"/>
                <a:ea typeface="맑은 고딕" pitchFamily="50" charset="-127"/>
              </a:rPr>
              <a:t>x 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B6905A2-6DE9-4063-92F2-860C0D61CCD3}"/>
              </a:ext>
            </a:extLst>
          </p:cNvPr>
          <p:cNvCxnSpPr>
            <a:cxnSpLocks/>
          </p:cNvCxnSpPr>
          <p:nvPr/>
        </p:nvCxnSpPr>
        <p:spPr bwMode="auto">
          <a:xfrm flipH="1">
            <a:off x="8054103" y="5627495"/>
            <a:ext cx="36223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26F0AA3-DAE2-4D5E-9671-52EDC334D0C8}"/>
              </a:ext>
            </a:extLst>
          </p:cNvPr>
          <p:cNvCxnSpPr>
            <a:cxnSpLocks/>
          </p:cNvCxnSpPr>
          <p:nvPr/>
        </p:nvCxnSpPr>
        <p:spPr bwMode="auto">
          <a:xfrm>
            <a:off x="8071800" y="5044764"/>
            <a:ext cx="34" cy="2865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78467778-B9DD-4732-B90F-8120A23C0C9E}"/>
              </a:ext>
            </a:extLst>
          </p:cNvPr>
          <p:cNvCxnSpPr>
            <a:cxnSpLocks/>
          </p:cNvCxnSpPr>
          <p:nvPr/>
        </p:nvCxnSpPr>
        <p:spPr bwMode="auto">
          <a:xfrm>
            <a:off x="8097016" y="5331279"/>
            <a:ext cx="334779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B87AEEA-D270-463E-A309-97939049DF8C}"/>
              </a:ext>
            </a:extLst>
          </p:cNvPr>
          <p:cNvCxnSpPr>
            <a:cxnSpLocks/>
          </p:cNvCxnSpPr>
          <p:nvPr/>
        </p:nvCxnSpPr>
        <p:spPr bwMode="auto">
          <a:xfrm>
            <a:off x="8077891" y="5647513"/>
            <a:ext cx="0" cy="267334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97362D6-BB75-4C1D-9E75-D270DB669807}"/>
              </a:ext>
            </a:extLst>
          </p:cNvPr>
          <p:cNvCxnSpPr>
            <a:cxnSpLocks/>
          </p:cNvCxnSpPr>
          <p:nvPr/>
        </p:nvCxnSpPr>
        <p:spPr bwMode="auto">
          <a:xfrm>
            <a:off x="8077328" y="5971373"/>
            <a:ext cx="0" cy="316143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514FD1-870F-4F36-A4BB-853603EF3264}"/>
              </a:ext>
            </a:extLst>
          </p:cNvPr>
          <p:cNvSpPr/>
          <p:nvPr/>
        </p:nvSpPr>
        <p:spPr>
          <a:xfrm>
            <a:off x="6807077" y="4814666"/>
            <a:ext cx="345764" cy="32164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D80A3E-5A1A-4287-B5A4-74002CC8BA59}"/>
              </a:ext>
            </a:extLst>
          </p:cNvPr>
          <p:cNvSpPr/>
          <p:nvPr/>
        </p:nvSpPr>
        <p:spPr>
          <a:xfrm>
            <a:off x="8223543" y="6058283"/>
            <a:ext cx="345764" cy="3216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D88CB6C-542D-4198-8C81-22A9B92AF3B2}"/>
              </a:ext>
            </a:extLst>
          </p:cNvPr>
          <p:cNvCxnSpPr>
            <a:cxnSpLocks/>
          </p:cNvCxnSpPr>
          <p:nvPr/>
        </p:nvCxnSpPr>
        <p:spPr bwMode="auto">
          <a:xfrm>
            <a:off x="8425003" y="5375615"/>
            <a:ext cx="34" cy="286515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4B9069E-6133-472C-B592-2755795D7AC8}"/>
              </a:ext>
            </a:extLst>
          </p:cNvPr>
          <p:cNvCxnSpPr>
            <a:cxnSpLocks/>
          </p:cNvCxnSpPr>
          <p:nvPr/>
        </p:nvCxnSpPr>
        <p:spPr bwMode="auto">
          <a:xfrm>
            <a:off x="7414932" y="4975486"/>
            <a:ext cx="331161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7181720-C6AB-4582-806A-C006A34BA28A}"/>
              </a:ext>
            </a:extLst>
          </p:cNvPr>
          <p:cNvCxnSpPr>
            <a:cxnSpLocks/>
          </p:cNvCxnSpPr>
          <p:nvPr/>
        </p:nvCxnSpPr>
        <p:spPr bwMode="auto">
          <a:xfrm>
            <a:off x="7786342" y="4978922"/>
            <a:ext cx="331161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E90D0B4F-A24A-40D3-B3A6-D85C72FB3142}"/>
              </a:ext>
            </a:extLst>
          </p:cNvPr>
          <p:cNvCxnSpPr>
            <a:cxnSpLocks/>
          </p:cNvCxnSpPr>
          <p:nvPr/>
        </p:nvCxnSpPr>
        <p:spPr bwMode="auto">
          <a:xfrm>
            <a:off x="8098824" y="6255931"/>
            <a:ext cx="331161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DB0EB5D1-FE97-4928-97FD-BADF64E29F5B}"/>
              </a:ext>
            </a:extLst>
          </p:cNvPr>
          <p:cNvSpPr txBox="1"/>
          <p:nvPr/>
        </p:nvSpPr>
        <p:spPr>
          <a:xfrm>
            <a:off x="6654301" y="4391138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Episode 1</a:t>
            </a:r>
            <a:endParaRPr lang="ko-KR" altLang="en-US" sz="1600" b="1" dirty="0" err="1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657413B-A0B5-4785-9D1E-13493A574BF3}"/>
                  </a:ext>
                </a:extLst>
              </p:cNvPr>
              <p:cNvSpPr txBox="1"/>
              <p:nvPr/>
            </p:nvSpPr>
            <p:spPr>
              <a:xfrm>
                <a:off x="183035" y="2963529"/>
                <a:ext cx="461411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𝒓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b="1" dirty="0"/>
                  <a:t>)</a:t>
                </a:r>
              </a:p>
              <a:p>
                <a:r>
                  <a:rPr lang="en-US" altLang="ko-KR" b="1" dirty="0"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𝒓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  <a:p>
                <a:r>
                  <a:rPr lang="en-US" altLang="ko-KR" b="1" dirty="0"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𝒓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)</a:t>
                </a:r>
                <a:endParaRPr lang="ko-KR" altLang="en-US" b="1" dirty="0"/>
              </a:p>
              <a:p>
                <a:r>
                  <a:rPr lang="en-US" altLang="ko-KR" b="1" dirty="0"/>
                  <a:t>..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657413B-A0B5-4785-9D1E-13493A574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5" y="2963529"/>
                <a:ext cx="4614110" cy="1200329"/>
              </a:xfrm>
              <a:prstGeom prst="rect">
                <a:avLst/>
              </a:prstGeom>
              <a:blipFill>
                <a:blip r:embed="rId5"/>
                <a:stretch>
                  <a:fillRect l="-1057" t="-3553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5B414B68-76C1-4752-93F4-B85981907B0C}"/>
              </a:ext>
            </a:extLst>
          </p:cNvPr>
          <p:cNvSpPr txBox="1"/>
          <p:nvPr/>
        </p:nvSpPr>
        <p:spPr>
          <a:xfrm>
            <a:off x="6611759" y="4135496"/>
            <a:ext cx="2349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좌</a:t>
            </a:r>
            <a:r>
              <a:rPr lang="en-US" altLang="ko-KR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(0), </a:t>
            </a:r>
            <a:r>
              <a:rPr lang="ko-KR" altLang="en-US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</a:t>
            </a:r>
            <a:r>
              <a:rPr lang="en-US" altLang="ko-KR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(1), </a:t>
            </a:r>
            <a:r>
              <a:rPr lang="ko-KR" altLang="en-US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</a:t>
            </a:r>
            <a:r>
              <a:rPr lang="en-US" altLang="ko-KR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(2), </a:t>
            </a:r>
            <a:r>
              <a:rPr lang="ko-KR" altLang="en-US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</a:t>
            </a:r>
            <a:r>
              <a:rPr lang="en-US" altLang="ko-KR" sz="1400" b="1" i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(3)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535249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Policy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5440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에이전트는 현재 상태</a:t>
                </a:r>
                <a:r>
                  <a:rPr lang="en-US" altLang="ko-KR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에서의 행동</a:t>
                </a:r>
                <a:r>
                  <a:rPr lang="en-US" altLang="ko-KR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어떻게 결정할 것인가</a:t>
                </a:r>
                <a:r>
                  <a:rPr lang="en-US" altLang="ko-KR" b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상태에서 행동을 취할 확률을 결정하는 정책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(policy) function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구성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상태에서 벽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와 구멍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아래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향해 가지 않도록 행동을 결정하는 정책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목표지점에 도달하여 보상을 받을 때 까지 구멍에 빠지지 않고 최적의 경로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예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: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최단거리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    로 도달할 수 있도록 에이전트는 정책을 변경할 수 있음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DQN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은 정책결정 알고리즘으로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DNN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사용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모든 상태에서의 보상의 합계가 가장 큰 값이 되도록 정책을 변경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5440272"/>
              </a:xfrm>
              <a:prstGeom prst="rect">
                <a:avLst/>
              </a:prstGeom>
              <a:blipFill>
                <a:blip r:embed="rId3"/>
                <a:stretch>
                  <a:fillRect l="-590" r="-1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F38BD2BC-7242-46D1-8FB5-854A776AFFEB}"/>
              </a:ext>
            </a:extLst>
          </p:cNvPr>
          <p:cNvGrpSpPr/>
          <p:nvPr/>
        </p:nvGrpSpPr>
        <p:grpSpPr>
          <a:xfrm>
            <a:off x="6804248" y="4798307"/>
            <a:ext cx="1800002" cy="1569660"/>
            <a:chOff x="6516216" y="4697686"/>
            <a:chExt cx="2047258" cy="182765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99613AF-C015-48C3-B131-C3381FC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697686"/>
              <a:ext cx="2047258" cy="182765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64D8E-0FAA-4D73-8F8F-E9D3E4E9BA62}"/>
                </a:ext>
              </a:extLst>
            </p:cNvPr>
            <p:cNvSpPr txBox="1"/>
            <p:nvPr/>
          </p:nvSpPr>
          <p:spPr>
            <a:xfrm>
              <a:off x="6549415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E268CD-5ACB-4AB4-A890-264F349910BB}"/>
                </a:ext>
              </a:extLst>
            </p:cNvPr>
            <p:cNvSpPr txBox="1"/>
            <p:nvPr/>
          </p:nvSpPr>
          <p:spPr>
            <a:xfrm>
              <a:off x="6945891" y="475357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AF7BC4-D334-4642-A035-CF57A75AC139}"/>
                </a:ext>
              </a:extLst>
            </p:cNvPr>
            <p:cNvSpPr txBox="1"/>
            <p:nvPr/>
          </p:nvSpPr>
          <p:spPr>
            <a:xfrm>
              <a:off x="736318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D5BD4E-9CA4-4360-B93E-EC013738FB75}"/>
                </a:ext>
              </a:extLst>
            </p:cNvPr>
            <p:cNvSpPr txBox="1"/>
            <p:nvPr/>
          </p:nvSpPr>
          <p:spPr>
            <a:xfrm>
              <a:off x="778047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C85897-0CF9-488E-9ED9-EE9D37EF4F9A}"/>
                </a:ext>
              </a:extLst>
            </p:cNvPr>
            <p:cNvSpPr txBox="1"/>
            <p:nvPr/>
          </p:nvSpPr>
          <p:spPr>
            <a:xfrm>
              <a:off x="8176948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91F0E5-CB3B-4F58-BD68-277C83F2DBF5}"/>
                </a:ext>
              </a:extLst>
            </p:cNvPr>
            <p:cNvSpPr txBox="1"/>
            <p:nvPr/>
          </p:nvSpPr>
          <p:spPr>
            <a:xfrm>
              <a:off x="6558900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2FAE6F-B127-4C4F-B3F3-1342939B301B}"/>
                </a:ext>
              </a:extLst>
            </p:cNvPr>
            <p:cNvSpPr txBox="1"/>
            <p:nvPr/>
          </p:nvSpPr>
          <p:spPr>
            <a:xfrm>
              <a:off x="6955376" y="5108814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F08285-EC7E-4510-89C5-242CFBA35D72}"/>
                </a:ext>
              </a:extLst>
            </p:cNvPr>
            <p:cNvSpPr txBox="1"/>
            <p:nvPr/>
          </p:nvSpPr>
          <p:spPr>
            <a:xfrm>
              <a:off x="737266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495D00-810A-4100-ADBB-6A808E4D92F4}"/>
                </a:ext>
              </a:extLst>
            </p:cNvPr>
            <p:cNvSpPr txBox="1"/>
            <p:nvPr/>
          </p:nvSpPr>
          <p:spPr>
            <a:xfrm>
              <a:off x="778995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3DFC15-0F6D-4123-9BB3-151979BA4D63}"/>
                </a:ext>
              </a:extLst>
            </p:cNvPr>
            <p:cNvSpPr txBox="1"/>
            <p:nvPr/>
          </p:nvSpPr>
          <p:spPr>
            <a:xfrm>
              <a:off x="8186433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C9C23C-C893-407F-8541-D3F9073D2B1E}"/>
                </a:ext>
              </a:extLst>
            </p:cNvPr>
            <p:cNvSpPr txBox="1"/>
            <p:nvPr/>
          </p:nvSpPr>
          <p:spPr>
            <a:xfrm>
              <a:off x="6516216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E87BB5-5E92-4F0A-BB5E-88B44B499E2A}"/>
                </a:ext>
              </a:extLst>
            </p:cNvPr>
            <p:cNvSpPr txBox="1"/>
            <p:nvPr/>
          </p:nvSpPr>
          <p:spPr>
            <a:xfrm>
              <a:off x="6912693" y="5485904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F138A8D-B187-4B8B-9C00-60718E69E874}"/>
                </a:ext>
              </a:extLst>
            </p:cNvPr>
            <p:cNvSpPr txBox="1"/>
            <p:nvPr/>
          </p:nvSpPr>
          <p:spPr>
            <a:xfrm>
              <a:off x="732998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0456CF-594C-4DF4-9A54-BB08F6ABCD93}"/>
                </a:ext>
              </a:extLst>
            </p:cNvPr>
            <p:cNvSpPr txBox="1"/>
            <p:nvPr/>
          </p:nvSpPr>
          <p:spPr>
            <a:xfrm>
              <a:off x="774727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CBF153-43A5-4153-9AA4-8A65EB51C852}"/>
                </a:ext>
              </a:extLst>
            </p:cNvPr>
            <p:cNvSpPr txBox="1"/>
            <p:nvPr/>
          </p:nvSpPr>
          <p:spPr>
            <a:xfrm>
              <a:off x="8143750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4C0E34-E5D6-4C30-B62E-60074DCA7DCB}"/>
                </a:ext>
              </a:extLst>
            </p:cNvPr>
            <p:cNvSpPr txBox="1"/>
            <p:nvPr/>
          </p:nvSpPr>
          <p:spPr>
            <a:xfrm>
              <a:off x="6516216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FBF508-962C-4B1F-9EAD-0C722B35F6B2}"/>
                </a:ext>
              </a:extLst>
            </p:cNvPr>
            <p:cNvSpPr txBox="1"/>
            <p:nvPr/>
          </p:nvSpPr>
          <p:spPr>
            <a:xfrm>
              <a:off x="6912693" y="586299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BD3A24-4469-453C-ADC4-CD78404EE1BD}"/>
                </a:ext>
              </a:extLst>
            </p:cNvPr>
            <p:cNvSpPr txBox="1"/>
            <p:nvPr/>
          </p:nvSpPr>
          <p:spPr>
            <a:xfrm>
              <a:off x="732998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B7C64-9E67-4DE9-AB07-A70E95133E3A}"/>
                </a:ext>
              </a:extLst>
            </p:cNvPr>
            <p:cNvSpPr txBox="1"/>
            <p:nvPr/>
          </p:nvSpPr>
          <p:spPr>
            <a:xfrm>
              <a:off x="774727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A66648-2201-4B34-87DA-F73E583438C8}"/>
                </a:ext>
              </a:extLst>
            </p:cNvPr>
            <p:cNvSpPr txBox="1"/>
            <p:nvPr/>
          </p:nvSpPr>
          <p:spPr>
            <a:xfrm>
              <a:off x="8143750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28BC26-89E7-47E9-9625-19B414F6926B}"/>
                </a:ext>
              </a:extLst>
            </p:cNvPr>
            <p:cNvSpPr txBox="1"/>
            <p:nvPr/>
          </p:nvSpPr>
          <p:spPr>
            <a:xfrm>
              <a:off x="6516216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E00A3-518D-46E9-9474-BE1F5F7E426B}"/>
                </a:ext>
              </a:extLst>
            </p:cNvPr>
            <p:cNvSpPr txBox="1"/>
            <p:nvPr/>
          </p:nvSpPr>
          <p:spPr>
            <a:xfrm>
              <a:off x="6912693" y="617923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1C2C2E-88EE-445D-B852-BB96B71368F9}"/>
                </a:ext>
              </a:extLst>
            </p:cNvPr>
            <p:cNvSpPr txBox="1"/>
            <p:nvPr/>
          </p:nvSpPr>
          <p:spPr>
            <a:xfrm>
              <a:off x="732998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1FF864-31AB-44EF-ADC9-1E1338FF6E32}"/>
                </a:ext>
              </a:extLst>
            </p:cNvPr>
            <p:cNvSpPr txBox="1"/>
            <p:nvPr/>
          </p:nvSpPr>
          <p:spPr>
            <a:xfrm>
              <a:off x="774727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2AA0A6-EB32-4985-BC73-55D5807D447F}"/>
                </a:ext>
              </a:extLst>
            </p:cNvPr>
            <p:cNvSpPr txBox="1"/>
            <p:nvPr/>
          </p:nvSpPr>
          <p:spPr>
            <a:xfrm>
              <a:off x="8143750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D80A3E-5A1A-4287-B5A4-74002CC8BA59}"/>
              </a:ext>
            </a:extLst>
          </p:cNvPr>
          <p:cNvSpPr/>
          <p:nvPr/>
        </p:nvSpPr>
        <p:spPr>
          <a:xfrm>
            <a:off x="8223543" y="6058283"/>
            <a:ext cx="345764" cy="3216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9135F9-C614-4024-A272-DA2C4EDE6A28}"/>
                  </a:ext>
                </a:extLst>
              </p:cNvPr>
              <p:cNvSpPr txBox="1"/>
              <p:nvPr/>
            </p:nvSpPr>
            <p:spPr>
              <a:xfrm>
                <a:off x="954365" y="2690094"/>
                <a:ext cx="659241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=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(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좌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𝟐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 //2</a:t>
                </a:r>
                <a:r>
                  <a:rPr lang="ko-KR" altLang="en-US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의 위치에서 왼쪽으로 갈 확률</a:t>
                </a:r>
                <a:endParaRPr lang="en-US" altLang="ko-KR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=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(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𝟐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altLang="ko-KR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 //2</a:t>
                </a:r>
                <a:r>
                  <a:rPr lang="ko-KR" altLang="en-US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의 위치에서 아래쪽으로 갈 확률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=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𝟐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(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우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𝟐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 //2</a:t>
                </a:r>
                <a:r>
                  <a:rPr lang="ko-KR" altLang="en-US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의 위치에서 오른쪽으로 갈 확률</a:t>
                </a:r>
                <a:endParaRPr lang="en-US" altLang="ko-KR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=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(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)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=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𝟐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US" altLang="ko-KR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 //2</a:t>
                </a:r>
                <a:r>
                  <a:rPr lang="ko-KR" altLang="en-US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의 위치에서 위쪽으로 갈 확률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9135F9-C614-4024-A272-DA2C4EDE6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65" y="2690094"/>
                <a:ext cx="6592418" cy="1200329"/>
              </a:xfrm>
              <a:prstGeom prst="rect">
                <a:avLst/>
              </a:prstGeom>
              <a:blipFill>
                <a:blip r:embed="rId5"/>
                <a:stretch>
                  <a:fillRect t="-37563" b="-55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79C637-8F0B-4D6C-A678-98B514D86A43}"/>
              </a:ext>
            </a:extLst>
          </p:cNvPr>
          <p:cNvSpPr/>
          <p:nvPr/>
        </p:nvSpPr>
        <p:spPr>
          <a:xfrm>
            <a:off x="7518909" y="4814666"/>
            <a:ext cx="345764" cy="32164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31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transition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9172368" cy="4212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에서의 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 의해 상태가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변하는 것을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state transition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Frozen lake case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에서는 에이전트가 미끄러져 의도대로 움직이지 못할 확률이 존재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미끄러질 확률과 정책에 의해 이동할 방향에 대한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확률으로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 대한 확률을 정할 수 있음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+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AppleSDGothicNeoL00" panose="02000503000000000000" pitchFamily="2" charset="-127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AppleSDGothicNeoL00" panose="02000503000000000000" pitchFamily="2" charset="-127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→ 현재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에서의 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의 결과로 현재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변할 확률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i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정책대로 움직일 확률 </a:t>
                </a:r>
                <a:r>
                  <a:rPr lang="en-US" altLang="ko-KR" i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= 0.5, </a:t>
                </a:r>
                <a:r>
                  <a:rPr lang="ko-KR" altLang="en-US" i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미끄러질 확률</a:t>
                </a:r>
                <a:r>
                  <a:rPr lang="en-US" altLang="ko-KR" i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= 0.25</a:t>
                </a:r>
                <a:r>
                  <a:rPr lang="ko-KR" altLang="en-US" i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일 때</a:t>
                </a:r>
                <a:r>
                  <a:rPr lang="en-US" altLang="ko-KR" i="1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9172368" cy="4212692"/>
              </a:xfrm>
              <a:prstGeom prst="rect">
                <a:avLst/>
              </a:prstGeom>
              <a:blipFill>
                <a:blip r:embed="rId3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F38BD2BC-7242-46D1-8FB5-854A776AFFEB}"/>
              </a:ext>
            </a:extLst>
          </p:cNvPr>
          <p:cNvGrpSpPr/>
          <p:nvPr/>
        </p:nvGrpSpPr>
        <p:grpSpPr>
          <a:xfrm>
            <a:off x="6804248" y="4798307"/>
            <a:ext cx="1800002" cy="1569660"/>
            <a:chOff x="6516216" y="4697686"/>
            <a:chExt cx="2047258" cy="182765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99613AF-C015-48C3-B131-C3381FC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697686"/>
              <a:ext cx="2047258" cy="182765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64D8E-0FAA-4D73-8F8F-E9D3E4E9BA62}"/>
                </a:ext>
              </a:extLst>
            </p:cNvPr>
            <p:cNvSpPr txBox="1"/>
            <p:nvPr/>
          </p:nvSpPr>
          <p:spPr>
            <a:xfrm>
              <a:off x="6549415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E268CD-5ACB-4AB4-A890-264F349910BB}"/>
                </a:ext>
              </a:extLst>
            </p:cNvPr>
            <p:cNvSpPr txBox="1"/>
            <p:nvPr/>
          </p:nvSpPr>
          <p:spPr>
            <a:xfrm>
              <a:off x="6945891" y="475357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AF7BC4-D334-4642-A035-CF57A75AC139}"/>
                </a:ext>
              </a:extLst>
            </p:cNvPr>
            <p:cNvSpPr txBox="1"/>
            <p:nvPr/>
          </p:nvSpPr>
          <p:spPr>
            <a:xfrm>
              <a:off x="736318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D5BD4E-9CA4-4360-B93E-EC013738FB75}"/>
                </a:ext>
              </a:extLst>
            </p:cNvPr>
            <p:cNvSpPr txBox="1"/>
            <p:nvPr/>
          </p:nvSpPr>
          <p:spPr>
            <a:xfrm>
              <a:off x="778047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C85897-0CF9-488E-9ED9-EE9D37EF4F9A}"/>
                </a:ext>
              </a:extLst>
            </p:cNvPr>
            <p:cNvSpPr txBox="1"/>
            <p:nvPr/>
          </p:nvSpPr>
          <p:spPr>
            <a:xfrm>
              <a:off x="8176948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91F0E5-CB3B-4F58-BD68-277C83F2DBF5}"/>
                </a:ext>
              </a:extLst>
            </p:cNvPr>
            <p:cNvSpPr txBox="1"/>
            <p:nvPr/>
          </p:nvSpPr>
          <p:spPr>
            <a:xfrm>
              <a:off x="6558900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2FAE6F-B127-4C4F-B3F3-1342939B301B}"/>
                </a:ext>
              </a:extLst>
            </p:cNvPr>
            <p:cNvSpPr txBox="1"/>
            <p:nvPr/>
          </p:nvSpPr>
          <p:spPr>
            <a:xfrm>
              <a:off x="6955376" y="5108814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F08285-EC7E-4510-89C5-242CFBA35D72}"/>
                </a:ext>
              </a:extLst>
            </p:cNvPr>
            <p:cNvSpPr txBox="1"/>
            <p:nvPr/>
          </p:nvSpPr>
          <p:spPr>
            <a:xfrm>
              <a:off x="737266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495D00-810A-4100-ADBB-6A808E4D92F4}"/>
                </a:ext>
              </a:extLst>
            </p:cNvPr>
            <p:cNvSpPr txBox="1"/>
            <p:nvPr/>
          </p:nvSpPr>
          <p:spPr>
            <a:xfrm>
              <a:off x="778995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3DFC15-0F6D-4123-9BB3-151979BA4D63}"/>
                </a:ext>
              </a:extLst>
            </p:cNvPr>
            <p:cNvSpPr txBox="1"/>
            <p:nvPr/>
          </p:nvSpPr>
          <p:spPr>
            <a:xfrm>
              <a:off x="8186433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C9C23C-C893-407F-8541-D3F9073D2B1E}"/>
                </a:ext>
              </a:extLst>
            </p:cNvPr>
            <p:cNvSpPr txBox="1"/>
            <p:nvPr/>
          </p:nvSpPr>
          <p:spPr>
            <a:xfrm>
              <a:off x="6516216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E87BB5-5E92-4F0A-BB5E-88B44B499E2A}"/>
                </a:ext>
              </a:extLst>
            </p:cNvPr>
            <p:cNvSpPr txBox="1"/>
            <p:nvPr/>
          </p:nvSpPr>
          <p:spPr>
            <a:xfrm>
              <a:off x="6912693" y="5485904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F138A8D-B187-4B8B-9C00-60718E69E874}"/>
                </a:ext>
              </a:extLst>
            </p:cNvPr>
            <p:cNvSpPr txBox="1"/>
            <p:nvPr/>
          </p:nvSpPr>
          <p:spPr>
            <a:xfrm>
              <a:off x="732998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0456CF-594C-4DF4-9A54-BB08F6ABCD93}"/>
                </a:ext>
              </a:extLst>
            </p:cNvPr>
            <p:cNvSpPr txBox="1"/>
            <p:nvPr/>
          </p:nvSpPr>
          <p:spPr>
            <a:xfrm>
              <a:off x="774727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CBF153-43A5-4153-9AA4-8A65EB51C852}"/>
                </a:ext>
              </a:extLst>
            </p:cNvPr>
            <p:cNvSpPr txBox="1"/>
            <p:nvPr/>
          </p:nvSpPr>
          <p:spPr>
            <a:xfrm>
              <a:off x="8143750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4C0E34-E5D6-4C30-B62E-60074DCA7DCB}"/>
                </a:ext>
              </a:extLst>
            </p:cNvPr>
            <p:cNvSpPr txBox="1"/>
            <p:nvPr/>
          </p:nvSpPr>
          <p:spPr>
            <a:xfrm>
              <a:off x="6516216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FBF508-962C-4B1F-9EAD-0C722B35F6B2}"/>
                </a:ext>
              </a:extLst>
            </p:cNvPr>
            <p:cNvSpPr txBox="1"/>
            <p:nvPr/>
          </p:nvSpPr>
          <p:spPr>
            <a:xfrm>
              <a:off x="6912693" y="586299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BD3A24-4469-453C-ADC4-CD78404EE1BD}"/>
                </a:ext>
              </a:extLst>
            </p:cNvPr>
            <p:cNvSpPr txBox="1"/>
            <p:nvPr/>
          </p:nvSpPr>
          <p:spPr>
            <a:xfrm>
              <a:off x="732998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B7C64-9E67-4DE9-AB07-A70E95133E3A}"/>
                </a:ext>
              </a:extLst>
            </p:cNvPr>
            <p:cNvSpPr txBox="1"/>
            <p:nvPr/>
          </p:nvSpPr>
          <p:spPr>
            <a:xfrm>
              <a:off x="774727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A66648-2201-4B34-87DA-F73E583438C8}"/>
                </a:ext>
              </a:extLst>
            </p:cNvPr>
            <p:cNvSpPr txBox="1"/>
            <p:nvPr/>
          </p:nvSpPr>
          <p:spPr>
            <a:xfrm>
              <a:off x="8143750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28BC26-89E7-47E9-9625-19B414F6926B}"/>
                </a:ext>
              </a:extLst>
            </p:cNvPr>
            <p:cNvSpPr txBox="1"/>
            <p:nvPr/>
          </p:nvSpPr>
          <p:spPr>
            <a:xfrm>
              <a:off x="6516216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E00A3-518D-46E9-9474-BE1F5F7E426B}"/>
                </a:ext>
              </a:extLst>
            </p:cNvPr>
            <p:cNvSpPr txBox="1"/>
            <p:nvPr/>
          </p:nvSpPr>
          <p:spPr>
            <a:xfrm>
              <a:off x="6912693" y="617923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1C2C2E-88EE-445D-B852-BB96B71368F9}"/>
                </a:ext>
              </a:extLst>
            </p:cNvPr>
            <p:cNvSpPr txBox="1"/>
            <p:nvPr/>
          </p:nvSpPr>
          <p:spPr>
            <a:xfrm>
              <a:off x="732998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1FF864-31AB-44EF-ADC9-1E1338FF6E32}"/>
                </a:ext>
              </a:extLst>
            </p:cNvPr>
            <p:cNvSpPr txBox="1"/>
            <p:nvPr/>
          </p:nvSpPr>
          <p:spPr>
            <a:xfrm>
              <a:off x="774727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2AA0A6-EB32-4985-BC73-55D5807D447F}"/>
                </a:ext>
              </a:extLst>
            </p:cNvPr>
            <p:cNvSpPr txBox="1"/>
            <p:nvPr/>
          </p:nvSpPr>
          <p:spPr>
            <a:xfrm>
              <a:off x="8143750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D80A3E-5A1A-4287-B5A4-74002CC8BA59}"/>
              </a:ext>
            </a:extLst>
          </p:cNvPr>
          <p:cNvSpPr/>
          <p:nvPr/>
        </p:nvSpPr>
        <p:spPr>
          <a:xfrm>
            <a:off x="8223543" y="6058283"/>
            <a:ext cx="345764" cy="3216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9135F9-C614-4024-A272-DA2C4EDE6A28}"/>
                  </a:ext>
                </a:extLst>
              </p:cNvPr>
              <p:cNvSpPr txBox="1"/>
              <p:nvPr/>
            </p:nvSpPr>
            <p:spPr>
              <a:xfrm>
                <a:off x="224168" y="3288413"/>
                <a:ext cx="3783257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𝒕</m:t>
                                  </m:r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+</m:t>
                                  </m:r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=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𝟏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𝟐</m:t>
                          </m:r>
                        </m:e>
                      </m:d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𝟎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.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𝟐𝟓</m:t>
                      </m:r>
                    </m:oMath>
                    <m:oMath xmlns:m="http://schemas.openxmlformats.org/officeDocument/2006/math"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𝒕</m:t>
                                  </m:r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+</m:t>
                                  </m:r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=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𝟐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𝟏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𝟐</m:t>
                          </m:r>
                        </m:e>
                      </m:d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𝟎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.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𝟓</m:t>
                      </m:r>
                    </m:oMath>
                  </m:oMathPara>
                </a14:m>
                <a:endParaRPr lang="en-US" altLang="ko-KR" sz="16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𝒕</m:t>
                                  </m:r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+</m:t>
                                  </m:r>
                                  <m:r>
                                    <a:rPr lang="en-US" altLang="ko-KR" sz="1600" b="1" i="1">
                                      <a:latin typeface="Cambria Math" panose="02040503050406030204" pitchFamily="18" charset="0"/>
                                      <a:ea typeface="AppleSDGothicNeoL00" panose="02000503000000000000" pitchFamily="2" charset="-127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=</m:t>
                              </m:r>
                              <m:r>
                                <a:rPr lang="en-US" altLang="ko-KR" sz="1600" b="1" i="1" smtClean="0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𝟔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𝟏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ko-KR" sz="1600" b="1" i="1">
                                  <a:latin typeface="Cambria Math" panose="02040503050406030204" pitchFamily="18" charset="0"/>
                                  <a:ea typeface="AppleSDGothicNeoL00" panose="02000503000000000000" pitchFamily="2" charset="-127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=</m:t>
                          </m:r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𝟐</m:t>
                          </m:r>
                        </m:e>
                      </m:d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𝟎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.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𝟐𝟓</m:t>
                      </m:r>
                    </m:oMath>
                  </m:oMathPara>
                </a14:m>
                <a:endParaRPr lang="en-US" altLang="ko-KR" sz="16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  <a:p>
                <a:r>
                  <a:rPr lang="en-US" altLang="ko-KR" sz="1600" b="1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9135F9-C614-4024-A272-DA2C4EDE6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3288413"/>
                <a:ext cx="3783257" cy="1077218"/>
              </a:xfrm>
              <a:prstGeom prst="rect">
                <a:avLst/>
              </a:prstGeom>
              <a:blipFill>
                <a:blip r:embed="rId5"/>
                <a:stretch>
                  <a:fillRect t="-33898" b="-29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79C637-8F0B-4D6C-A678-98B514D86A43}"/>
              </a:ext>
            </a:extLst>
          </p:cNvPr>
          <p:cNvSpPr/>
          <p:nvPr/>
        </p:nvSpPr>
        <p:spPr>
          <a:xfrm>
            <a:off x="7152841" y="4814798"/>
            <a:ext cx="345764" cy="32164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D503D8-1426-416B-8901-737C573E5DAF}"/>
              </a:ext>
            </a:extLst>
          </p:cNvPr>
          <p:cNvSpPr txBox="1"/>
          <p:nvPr/>
        </p:nvSpPr>
        <p:spPr>
          <a:xfrm>
            <a:off x="6686713" y="4465188"/>
            <a:ext cx="2056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좌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(0),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(1),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(2),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(3)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F1649A-A9E2-4BB7-9CD5-F0CC51AB16BA}"/>
                  </a:ext>
                </a:extLst>
              </p:cNvPr>
              <p:cNvSpPr txBox="1"/>
              <p:nvPr/>
            </p:nvSpPr>
            <p:spPr>
              <a:xfrm>
                <a:off x="444933" y="4215897"/>
                <a:ext cx="4948814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현재상태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)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1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에서 행동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  <m:r>
                      <a:rPr lang="en-US" altLang="ko-KR" sz="1600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,</m:t>
                    </m:r>
                    <m:r>
                      <m:rPr>
                        <m:nor/>
                      </m:rPr>
                      <a:rPr lang="ko-KR" altLang="en-US" sz="160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rPr>
                      <m:t>오른쪽이동</m:t>
                    </m:r>
                  </m:oMath>
                </a14:m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)2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에 대해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,</a:t>
                </a:r>
              </a:p>
              <a:p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다음상태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)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가 미끄러져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0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으로 이동할 확률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= 0.25</a:t>
                </a:r>
              </a:p>
              <a:p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다음상태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)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가 의도대로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2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으로 이동할 확률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= 0.5</a:t>
                </a:r>
              </a:p>
              <a:p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다음상태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)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가 미끄러져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6</a:t>
                </a:r>
                <a:r>
                  <a:rPr lang="ko-KR" altLang="en-US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으로 이동할 확률 </a:t>
                </a:r>
                <a:r>
                  <a:rPr lang="en-US" altLang="ko-KR" sz="1600" dirty="0">
                    <a:latin typeface="AppleSDGothicNeoL00" panose="02000503000000000000" pitchFamily="2" charset="-127"/>
                    <a:ea typeface="AppleSDGothicNeoL00" panose="02000503000000000000" pitchFamily="2" charset="-127"/>
                  </a:rPr>
                  <a:t>= 0.25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F1649A-A9E2-4BB7-9CD5-F0CC51AB1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33" y="4215897"/>
                <a:ext cx="4948814" cy="1077218"/>
              </a:xfrm>
              <a:prstGeom prst="rect">
                <a:avLst/>
              </a:prstGeom>
              <a:blipFill>
                <a:blip r:embed="rId6"/>
                <a:stretch>
                  <a:fillRect l="-739" t="-1705" b="-6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950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9172368" cy="4628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에서의 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 의해 상태가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변할 때 보상을 획득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와 다음상태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값이 동일할 경우에도 보상 획득 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𝑹</m:t>
                        </m:r>
                      </m:e>
                      <m:sub/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은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현재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상태값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와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행동값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다음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상태값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통해 얻어질 수 있음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𝒓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𝑹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(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en-US" altLang="ko-KR" b="1" dirty="0">
                    <a:ea typeface="AppleSDGothicNeoL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표현됨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환경에 따라 보상의 정의가 다를 수 있음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Frozen lake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는 목적지에 도달하는 경우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가</m:t>
                    </m:r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24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변하는 순간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에만 보상 값이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1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정의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나머지는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9172368" cy="4628190"/>
              </a:xfrm>
              <a:prstGeom prst="rect">
                <a:avLst/>
              </a:prstGeom>
              <a:blipFill>
                <a:blip r:embed="rId3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F38BD2BC-7242-46D1-8FB5-854A776AFFEB}"/>
              </a:ext>
            </a:extLst>
          </p:cNvPr>
          <p:cNvGrpSpPr/>
          <p:nvPr/>
        </p:nvGrpSpPr>
        <p:grpSpPr>
          <a:xfrm>
            <a:off x="6804248" y="4798307"/>
            <a:ext cx="1800002" cy="1569660"/>
            <a:chOff x="6516216" y="4697686"/>
            <a:chExt cx="2047258" cy="182765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99613AF-C015-48C3-B131-C3381FC8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697686"/>
              <a:ext cx="2047258" cy="182765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564D8E-0FAA-4D73-8F8F-E9D3E4E9BA62}"/>
                </a:ext>
              </a:extLst>
            </p:cNvPr>
            <p:cNvSpPr txBox="1"/>
            <p:nvPr/>
          </p:nvSpPr>
          <p:spPr>
            <a:xfrm>
              <a:off x="6549415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E268CD-5ACB-4AB4-A890-264F349910BB}"/>
                </a:ext>
              </a:extLst>
            </p:cNvPr>
            <p:cNvSpPr txBox="1"/>
            <p:nvPr/>
          </p:nvSpPr>
          <p:spPr>
            <a:xfrm>
              <a:off x="6945891" y="475357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AF7BC4-D334-4642-A035-CF57A75AC139}"/>
                </a:ext>
              </a:extLst>
            </p:cNvPr>
            <p:cNvSpPr txBox="1"/>
            <p:nvPr/>
          </p:nvSpPr>
          <p:spPr>
            <a:xfrm>
              <a:off x="736318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D5BD4E-9CA4-4360-B93E-EC013738FB75}"/>
                </a:ext>
              </a:extLst>
            </p:cNvPr>
            <p:cNvSpPr txBox="1"/>
            <p:nvPr/>
          </p:nvSpPr>
          <p:spPr>
            <a:xfrm>
              <a:off x="778047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C85897-0CF9-488E-9ED9-EE9D37EF4F9A}"/>
                </a:ext>
              </a:extLst>
            </p:cNvPr>
            <p:cNvSpPr txBox="1"/>
            <p:nvPr/>
          </p:nvSpPr>
          <p:spPr>
            <a:xfrm>
              <a:off x="8176948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91F0E5-CB3B-4F58-BD68-277C83F2DBF5}"/>
                </a:ext>
              </a:extLst>
            </p:cNvPr>
            <p:cNvSpPr txBox="1"/>
            <p:nvPr/>
          </p:nvSpPr>
          <p:spPr>
            <a:xfrm>
              <a:off x="6558900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2FAE6F-B127-4C4F-B3F3-1342939B301B}"/>
                </a:ext>
              </a:extLst>
            </p:cNvPr>
            <p:cNvSpPr txBox="1"/>
            <p:nvPr/>
          </p:nvSpPr>
          <p:spPr>
            <a:xfrm>
              <a:off x="6955376" y="5108814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F08285-EC7E-4510-89C5-242CFBA35D72}"/>
                </a:ext>
              </a:extLst>
            </p:cNvPr>
            <p:cNvSpPr txBox="1"/>
            <p:nvPr/>
          </p:nvSpPr>
          <p:spPr>
            <a:xfrm>
              <a:off x="737266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495D00-810A-4100-ADBB-6A808E4D92F4}"/>
                </a:ext>
              </a:extLst>
            </p:cNvPr>
            <p:cNvSpPr txBox="1"/>
            <p:nvPr/>
          </p:nvSpPr>
          <p:spPr>
            <a:xfrm>
              <a:off x="778995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3DFC15-0F6D-4123-9BB3-151979BA4D63}"/>
                </a:ext>
              </a:extLst>
            </p:cNvPr>
            <p:cNvSpPr txBox="1"/>
            <p:nvPr/>
          </p:nvSpPr>
          <p:spPr>
            <a:xfrm>
              <a:off x="8186433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C9C23C-C893-407F-8541-D3F9073D2B1E}"/>
                </a:ext>
              </a:extLst>
            </p:cNvPr>
            <p:cNvSpPr txBox="1"/>
            <p:nvPr/>
          </p:nvSpPr>
          <p:spPr>
            <a:xfrm>
              <a:off x="6516216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E87BB5-5E92-4F0A-BB5E-88B44B499E2A}"/>
                </a:ext>
              </a:extLst>
            </p:cNvPr>
            <p:cNvSpPr txBox="1"/>
            <p:nvPr/>
          </p:nvSpPr>
          <p:spPr>
            <a:xfrm>
              <a:off x="6912693" y="5485904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F138A8D-B187-4B8B-9C00-60718E69E874}"/>
                </a:ext>
              </a:extLst>
            </p:cNvPr>
            <p:cNvSpPr txBox="1"/>
            <p:nvPr/>
          </p:nvSpPr>
          <p:spPr>
            <a:xfrm>
              <a:off x="732998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0456CF-594C-4DF4-9A54-BB08F6ABCD93}"/>
                </a:ext>
              </a:extLst>
            </p:cNvPr>
            <p:cNvSpPr txBox="1"/>
            <p:nvPr/>
          </p:nvSpPr>
          <p:spPr>
            <a:xfrm>
              <a:off x="774727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CBF153-43A5-4153-9AA4-8A65EB51C852}"/>
                </a:ext>
              </a:extLst>
            </p:cNvPr>
            <p:cNvSpPr txBox="1"/>
            <p:nvPr/>
          </p:nvSpPr>
          <p:spPr>
            <a:xfrm>
              <a:off x="8143750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4C0E34-E5D6-4C30-B62E-60074DCA7DCB}"/>
                </a:ext>
              </a:extLst>
            </p:cNvPr>
            <p:cNvSpPr txBox="1"/>
            <p:nvPr/>
          </p:nvSpPr>
          <p:spPr>
            <a:xfrm>
              <a:off x="6516216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FBF508-962C-4B1F-9EAD-0C722B35F6B2}"/>
                </a:ext>
              </a:extLst>
            </p:cNvPr>
            <p:cNvSpPr txBox="1"/>
            <p:nvPr/>
          </p:nvSpPr>
          <p:spPr>
            <a:xfrm>
              <a:off x="6912693" y="586299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BD3A24-4469-453C-ADC4-CD78404EE1BD}"/>
                </a:ext>
              </a:extLst>
            </p:cNvPr>
            <p:cNvSpPr txBox="1"/>
            <p:nvPr/>
          </p:nvSpPr>
          <p:spPr>
            <a:xfrm>
              <a:off x="732998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8B7C64-9E67-4DE9-AB07-A70E95133E3A}"/>
                </a:ext>
              </a:extLst>
            </p:cNvPr>
            <p:cNvSpPr txBox="1"/>
            <p:nvPr/>
          </p:nvSpPr>
          <p:spPr>
            <a:xfrm>
              <a:off x="774727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A66648-2201-4B34-87DA-F73E583438C8}"/>
                </a:ext>
              </a:extLst>
            </p:cNvPr>
            <p:cNvSpPr txBox="1"/>
            <p:nvPr/>
          </p:nvSpPr>
          <p:spPr>
            <a:xfrm>
              <a:off x="8143750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28BC26-89E7-47E9-9625-19B414F6926B}"/>
                </a:ext>
              </a:extLst>
            </p:cNvPr>
            <p:cNvSpPr txBox="1"/>
            <p:nvPr/>
          </p:nvSpPr>
          <p:spPr>
            <a:xfrm>
              <a:off x="6516216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CE00A3-518D-46E9-9474-BE1F5F7E426B}"/>
                </a:ext>
              </a:extLst>
            </p:cNvPr>
            <p:cNvSpPr txBox="1"/>
            <p:nvPr/>
          </p:nvSpPr>
          <p:spPr>
            <a:xfrm>
              <a:off x="6912693" y="617923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1C2C2E-88EE-445D-B852-BB96B71368F9}"/>
                </a:ext>
              </a:extLst>
            </p:cNvPr>
            <p:cNvSpPr txBox="1"/>
            <p:nvPr/>
          </p:nvSpPr>
          <p:spPr>
            <a:xfrm>
              <a:off x="732998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1FF864-31AB-44EF-ADC9-1E1338FF6E32}"/>
                </a:ext>
              </a:extLst>
            </p:cNvPr>
            <p:cNvSpPr txBox="1"/>
            <p:nvPr/>
          </p:nvSpPr>
          <p:spPr>
            <a:xfrm>
              <a:off x="774727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2AA0A6-EB32-4985-BC73-55D5807D447F}"/>
                </a:ext>
              </a:extLst>
            </p:cNvPr>
            <p:cNvSpPr txBox="1"/>
            <p:nvPr/>
          </p:nvSpPr>
          <p:spPr>
            <a:xfrm>
              <a:off x="8143750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4D80A3E-5A1A-4287-B5A4-74002CC8BA59}"/>
              </a:ext>
            </a:extLst>
          </p:cNvPr>
          <p:cNvSpPr/>
          <p:nvPr/>
        </p:nvSpPr>
        <p:spPr>
          <a:xfrm>
            <a:off x="8223543" y="6058283"/>
            <a:ext cx="345764" cy="3216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79C637-8F0B-4D6C-A678-98B514D86A43}"/>
              </a:ext>
            </a:extLst>
          </p:cNvPr>
          <p:cNvSpPr/>
          <p:nvPr/>
        </p:nvSpPr>
        <p:spPr>
          <a:xfrm>
            <a:off x="7152841" y="4814798"/>
            <a:ext cx="345764" cy="32164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D503D8-1426-416B-8901-737C573E5DAF}"/>
              </a:ext>
            </a:extLst>
          </p:cNvPr>
          <p:cNvSpPr txBox="1"/>
          <p:nvPr/>
        </p:nvSpPr>
        <p:spPr>
          <a:xfrm>
            <a:off x="6686713" y="4465188"/>
            <a:ext cx="2056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좌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(0),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(1),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우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(2), </a:t>
            </a:r>
            <a:r>
              <a:rPr lang="ko-KR" altLang="en-US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</a:t>
            </a:r>
            <a:r>
              <a:rPr lang="en-US" altLang="ko-KR" sz="1400" b="1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(3)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8C513E-37CB-4500-BC63-0983644FC4C0}"/>
                  </a:ext>
                </a:extLst>
              </p:cNvPr>
              <p:cNvSpPr txBox="1"/>
              <p:nvPr/>
            </p:nvSpPr>
            <p:spPr>
              <a:xfrm>
                <a:off x="252969" y="4151197"/>
                <a:ext cx="378325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𝑹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𝒕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 = 23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sz="1600" b="1" dirty="0">
                          <a:ea typeface="AppleSDGothicNeoL00" panose="02000503000000000000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𝟐</m:t>
                      </m:r>
                      <m:r>
                        <m:rPr>
                          <m:nor/>
                        </m:rPr>
                        <a:rPr lang="en-US" altLang="ko-KR" sz="1600" b="1" dirty="0">
                          <a:ea typeface="AppleSDGothicNeoL00" panose="02000503000000000000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𝒕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+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𝟐𝟒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)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𝟏</m:t>
                      </m:r>
                    </m:oMath>
                  </m:oMathPara>
                </a14:m>
                <a:endParaRPr lang="en-US" altLang="ko-KR" sz="16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𝑹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𝒕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 = 1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 sz="1600" b="1" dirty="0">
                          <a:ea typeface="AppleSDGothicNeoL00" panose="02000503000000000000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𝒕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𝟐</m:t>
                      </m:r>
                      <m:r>
                        <m:rPr>
                          <m:nor/>
                        </m:rPr>
                        <a:rPr lang="en-US" altLang="ko-KR" sz="1600" b="1" dirty="0">
                          <a:ea typeface="AppleSDGothicNeoL00" panose="02000503000000000000" pitchFamily="2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𝒕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+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AppleSDGothicNeoL00" panose="02000503000000000000" pitchFamily="2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𝟐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)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=</m:t>
                      </m:r>
                      <m:r>
                        <a:rPr lang="en-US" altLang="ko-KR" sz="1600" b="1" i="0" smtClean="0">
                          <a:latin typeface="Cambria Math" panose="02040503050406030204" pitchFamily="18" charset="0"/>
                          <a:ea typeface="AppleSDGothicNeoL00" panose="02000503000000000000" pitchFamily="2" charset="-127"/>
                        </a:rPr>
                        <m:t>𝟎</m:t>
                      </m:r>
                    </m:oMath>
                  </m:oMathPara>
                </a14:m>
                <a:endParaRPr lang="en-US" altLang="ko-KR" sz="16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  <a:p>
                <a:endParaRPr lang="en-US" altLang="ko-KR" sz="16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8C513E-37CB-4500-BC63-0983644F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69" y="4151197"/>
                <a:ext cx="378325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93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행동심리학과 강화학습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79512" y="1148836"/>
            <a:ext cx="8465558" cy="1574754"/>
            <a:chOff x="179512" y="1148836"/>
            <a:chExt cx="8465558" cy="1574754"/>
          </a:xfrm>
        </p:grpSpPr>
        <p:grpSp>
          <p:nvGrpSpPr>
            <p:cNvPr id="13" name="그룹 12"/>
            <p:cNvGrpSpPr/>
            <p:nvPr/>
          </p:nvGrpSpPr>
          <p:grpSpPr>
            <a:xfrm>
              <a:off x="179512" y="1148836"/>
              <a:ext cx="1080120" cy="453983"/>
              <a:chOff x="179512" y="1148836"/>
              <a:chExt cx="1080120" cy="453983"/>
            </a:xfrm>
          </p:grpSpPr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48836"/>
                <a:ext cx="1080120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1191161"/>
                <a:ext cx="806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강  화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354914" y="1686693"/>
              <a:ext cx="8290156" cy="1036897"/>
              <a:chOff x="354914" y="1748237"/>
              <a:chExt cx="8290156" cy="103689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1748237"/>
                <a:ext cx="81055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상당히 보편적으로 알려진 개념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14" y="2178578"/>
                <a:ext cx="8290156" cy="606556"/>
                <a:chOff x="354914" y="2096011"/>
                <a:chExt cx="8290156" cy="606556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4914" y="2096011"/>
                  <a:ext cx="81055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시행착오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를 통해 학습하는 방법</a:t>
                  </a:r>
                  <a:endParaRPr lang="ko-KR" altLang="en-US" sz="16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2" y="2394790"/>
                  <a:ext cx="8105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행동심리학자 스키너가 처음으로 제시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38ABB56-59E8-4BD3-A862-D576F89BA194}"/>
              </a:ext>
            </a:extLst>
          </p:cNvPr>
          <p:cNvSpPr txBox="1"/>
          <p:nvPr/>
        </p:nvSpPr>
        <p:spPr>
          <a:xfrm>
            <a:off x="3776753" y="5881967"/>
            <a:ext cx="520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&lt; </a:t>
            </a:r>
            <a:r>
              <a:rPr lang="ko-KR" altLang="en-US" sz="14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동물이 행동과 그 결과 사이의 관계를 학습하는 것을 확인 </a:t>
            </a:r>
            <a:r>
              <a:rPr lang="en-US" altLang="ko-KR" sz="14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400" b="1" spc="-200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79512" y="3022369"/>
            <a:ext cx="8964488" cy="3223518"/>
            <a:chOff x="179512" y="3022369"/>
            <a:chExt cx="8964488" cy="3223518"/>
          </a:xfrm>
        </p:grpSpPr>
        <p:grpSp>
          <p:nvGrpSpPr>
            <p:cNvPr id="20" name="그룹 19"/>
            <p:cNvGrpSpPr/>
            <p:nvPr/>
          </p:nvGrpSpPr>
          <p:grpSpPr>
            <a:xfrm>
              <a:off x="179512" y="3022369"/>
              <a:ext cx="2304256" cy="453983"/>
              <a:chOff x="179512" y="3022369"/>
              <a:chExt cx="2304256" cy="453983"/>
            </a:xfrm>
          </p:grpSpPr>
          <p:sp>
            <p:nvSpPr>
              <p:cNvPr id="68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3022369"/>
                <a:ext cx="2304256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3064694"/>
                <a:ext cx="20236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스키너의 쥐 실험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614989" y="3444522"/>
              <a:ext cx="5529011" cy="2350957"/>
              <a:chOff x="3614989" y="3444522"/>
              <a:chExt cx="5529011" cy="235095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614989" y="3444522"/>
                <a:ext cx="55290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1.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굶긴 쥐를 상자에 넣는다</a:t>
                </a:r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614989" y="3766981"/>
                <a:ext cx="55290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쥐는 돌아다니다가 우연히 상자 안에 있는 지렛대를 누르게 된다</a:t>
                </a:r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614989" y="4089440"/>
                <a:ext cx="55290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3.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지렛대를 누르자 먹이가 나온다</a:t>
                </a:r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614989" y="4411899"/>
                <a:ext cx="55290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4.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지렛대를 누르는 행동과 먹이와의 상관관계를 모르는 쥐는 다시 돌아다닌다</a:t>
                </a:r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614989" y="4734358"/>
                <a:ext cx="5529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5.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그러다가 우연히 쥐가 다시 지렛대를 누르면 쥐는 이제 먹이와 지렛대 사이의</a:t>
                </a:r>
                <a:endParaRPr lang="en-US" altLang="ko-KR" sz="1400" b="1" spc="-20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 관계를 알게 되고 점점 지렛대를 자주 누르게 된다</a:t>
                </a:r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614989" y="5272259"/>
                <a:ext cx="5529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6.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이 과정을 반복하면서 쥐는 지렛대를 누르면 먹이를 먹을 수 있다는 것을 </a:t>
                </a:r>
                <a:endParaRPr lang="en-US" altLang="ko-KR" sz="1400" b="1" spc="-20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     </a:t>
                </a:r>
                <a:r>
                  <a:rPr lang="ko-KR" altLang="en-US" sz="1400" b="1" spc="-200">
                    <a:latin typeface="맑은 고딕" pitchFamily="50" charset="-127"/>
                    <a:ea typeface="맑은 고딕" pitchFamily="50" charset="-127"/>
                  </a:rPr>
                  <a:t>학습한다</a:t>
                </a:r>
                <a:r>
                  <a:rPr lang="en-US" altLang="ko-KR" sz="1400" b="1" spc="-200"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320743" y="3624565"/>
              <a:ext cx="3077277" cy="2621322"/>
              <a:chOff x="320743" y="3624565"/>
              <a:chExt cx="3077277" cy="262132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743" y="3624565"/>
                <a:ext cx="3077277" cy="2282735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734134" y="5938110"/>
                <a:ext cx="22504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400" b="1">
                    <a:latin typeface="맑은 고딕" pitchFamily="50" charset="-127"/>
                    <a:ea typeface="맑은 고딕" pitchFamily="50" charset="-127"/>
                  </a:rPr>
                  <a:t>스키너의 쥐 실험 그림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-</a:t>
                </a:r>
                <a:endParaRPr lang="ko-KR" altLang="en-US" sz="1400" b="1" spc="-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202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60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Return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545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Return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이란 어떤 에피소드에서의 모든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보상값의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합계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강화학습은 현재상태에서의 즉각적인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보상값을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최대화 하는게 아닌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에피소드에서의 누적 보상의 최대값이 되는 방향으로 학습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어떤 에피소드의 처음부터 </a:t>
                </a:r>
                <a:r>
                  <a:rPr lang="el-GR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τ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번째 까지의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위와 같이 정의할 경우 경우에 따라 무한대로 발산하거나 무한히 먼 미래까지 고려하여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계산해야하는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문제가 발생할 수 있음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감가율을 도입하여 먼 미래 시점에 대한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보상값을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감가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(discount)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하여 수렴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(0&lt;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5459187"/>
              </a:xfrm>
              <a:prstGeom prst="rect">
                <a:avLst/>
              </a:prstGeom>
              <a:blipFill>
                <a:blip r:embed="rId3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1261BBE-B9BC-4BF8-8142-FE91D1569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99" y="2529032"/>
            <a:ext cx="1584176" cy="909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8631FA-EBBA-4DB4-8905-5E567365C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99" y="5067459"/>
            <a:ext cx="1748554" cy="8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61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Return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4201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Frozen lake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에서는 목표지점에 도달하는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가</m:t>
                    </m:r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24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변하는 순간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에만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보상값이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1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1000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번 움직여서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목표도달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=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6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번 움직여서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목표도달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감가율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0.9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로 적용했을 경우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보상을 나중에 얻을수록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리턴값이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작아짐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→ 최대한 빨리 도달할 경우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리턴값이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커짐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이동횟수를 최소한으로 목표에 도달하는 방향으로 학습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최단거리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4201599"/>
              </a:xfrm>
              <a:prstGeom prst="rect">
                <a:avLst/>
              </a:prstGeom>
              <a:blipFill>
                <a:blip r:embed="rId3"/>
                <a:stretch>
                  <a:fillRect l="-442" r="-4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464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62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dirty="0"/>
              <a:t>State </a:t>
            </a:r>
            <a:r>
              <a:rPr lang="en-US" dirty="0"/>
              <a:t>Value function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3818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누적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이 최대가 되도록 하는 정책을 어떻게 결정할 것인가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?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상태가치함수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𝑽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):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특정 상태</a:t>
                </a:r>
                <a14:m>
                  <m:oMath xmlns:m="http://schemas.openxmlformats.org/officeDocument/2006/math">
                    <m:r>
                      <a:rPr lang="ko-KR" altLang="en-US" b="0" i="0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/>
                    </m:sSub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 다음 상태의 가치를 결정하는 함수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특정 상태에서 시작하여 정책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를 따르는 에피소드 </a:t>
                </a:r>
                <a:r>
                  <a:rPr lang="el-GR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τ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에서 얻어진 모든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리턴값의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합계에 대한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기댓값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/>
                    </m:sSub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상태에서 앞으로 얼마나 큰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누적보상값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얻을 수 있는지 계산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정책을 따르는 상태에서의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가치함수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출력값이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최대가 되도록 정책 수정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3818289"/>
              </a:xfrm>
              <a:prstGeom prst="rect">
                <a:avLst/>
              </a:prstGeom>
              <a:blipFill>
                <a:blip r:embed="rId3"/>
                <a:stretch>
                  <a:fillRect l="-496" r="-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D9F7DE-FBF9-044E-84BF-FD55250B74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5"/>
          <a:stretch/>
        </p:blipFill>
        <p:spPr>
          <a:xfrm>
            <a:off x="611560" y="2636912"/>
            <a:ext cx="5011140" cy="8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7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dirty="0"/>
              <a:t>State Value function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6785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상태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: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8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오른쪽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아래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위쪽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3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가지 경로가 존재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어떤 경로를 고를 것인가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정책에 따라서 세 경로에 대한 모든 에피소드를 생성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각 에피소드에서의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보상합계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계산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리턴값이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가장 큰 경로로 이동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실제로 가능한 모든 에피소드를 시행해야 계산할 수 있는가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?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(x)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보상값</a:t>
                </a:r>
                <a:r>
                  <a:rPr lang="en-US" altLang="ko-KR" b="1" dirty="0">
                    <a:ea typeface="AppleSDGothicNeoL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𝒓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𝑹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(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en-US" altLang="ko-KR" b="1" dirty="0">
                    <a:ea typeface="AppleSDGothicNeoL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ea typeface="AppleSDGothicNeoL00" panose="02000503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𝑺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은 현재 정책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환경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미끄러질 확률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 대한 확률변수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따라서 각 에피소드에 대한 리턴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기댓값</a:t>
                </a:r>
                <a:r>
                  <a:rPr lang="en-US" altLang="ko-KR" b="1" dirty="0">
                    <a:ea typeface="AppleSDGothicNeoL00" panose="02000503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𝑽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)</m:t>
                        </m:r>
                      </m:sub>
                    </m:sSub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계산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에이전트는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𝑽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)</m:t>
                        </m:r>
                      </m:sub>
                    </m:sSub>
                    <m:r>
                      <a:rPr lang="ko-KR" altLang="en-US" b="0" i="0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 높은 상태로 행동을 결정 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𝑽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)</m:t>
                        </m:r>
                      </m:sub>
                    </m:sSub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를</m:t>
                    </m:r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빠르게 계산하고 값이 커지도록 하는 정책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찾는 것이 중요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6785704"/>
              </a:xfrm>
              <a:prstGeom prst="rect">
                <a:avLst/>
              </a:prstGeom>
              <a:blipFill>
                <a:blip r:embed="rId3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5F25A05-D61F-E84A-92C4-DA9A62FA555B}"/>
              </a:ext>
            </a:extLst>
          </p:cNvPr>
          <p:cNvGrpSpPr/>
          <p:nvPr/>
        </p:nvGrpSpPr>
        <p:grpSpPr>
          <a:xfrm>
            <a:off x="7182209" y="4769237"/>
            <a:ext cx="1800002" cy="1569660"/>
            <a:chOff x="6516216" y="4697686"/>
            <a:chExt cx="2047258" cy="18276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CF5AF26-8BEA-C64F-B52B-C30C455B6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697686"/>
              <a:ext cx="2047258" cy="182765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6F54B-07DE-1D48-8591-6D898CE2F0AB}"/>
                </a:ext>
              </a:extLst>
            </p:cNvPr>
            <p:cNvSpPr txBox="1"/>
            <p:nvPr/>
          </p:nvSpPr>
          <p:spPr>
            <a:xfrm>
              <a:off x="6549415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417E0E-794E-2C41-B023-F15BEDFA24D6}"/>
                </a:ext>
              </a:extLst>
            </p:cNvPr>
            <p:cNvSpPr txBox="1"/>
            <p:nvPr/>
          </p:nvSpPr>
          <p:spPr>
            <a:xfrm>
              <a:off x="6945891" y="475357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A399CC-85A7-D942-873C-36AB560F2D94}"/>
                </a:ext>
              </a:extLst>
            </p:cNvPr>
            <p:cNvSpPr txBox="1"/>
            <p:nvPr/>
          </p:nvSpPr>
          <p:spPr>
            <a:xfrm>
              <a:off x="736318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C5FA58-BE00-944D-9DA9-652F4E97158C}"/>
                </a:ext>
              </a:extLst>
            </p:cNvPr>
            <p:cNvSpPr txBox="1"/>
            <p:nvPr/>
          </p:nvSpPr>
          <p:spPr>
            <a:xfrm>
              <a:off x="778047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E163C0-F414-4242-9934-834CDAF1D4B5}"/>
                </a:ext>
              </a:extLst>
            </p:cNvPr>
            <p:cNvSpPr txBox="1"/>
            <p:nvPr/>
          </p:nvSpPr>
          <p:spPr>
            <a:xfrm>
              <a:off x="8176948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848CE5-2A38-944B-B9DF-D055E9068065}"/>
                </a:ext>
              </a:extLst>
            </p:cNvPr>
            <p:cNvSpPr txBox="1"/>
            <p:nvPr/>
          </p:nvSpPr>
          <p:spPr>
            <a:xfrm>
              <a:off x="6558900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CFEF4-5DA3-E541-B7A4-B42686C08E8E}"/>
                </a:ext>
              </a:extLst>
            </p:cNvPr>
            <p:cNvSpPr txBox="1"/>
            <p:nvPr/>
          </p:nvSpPr>
          <p:spPr>
            <a:xfrm>
              <a:off x="6955376" y="5108814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2D2FD6-932C-CC45-922E-F48DDE5519EC}"/>
                </a:ext>
              </a:extLst>
            </p:cNvPr>
            <p:cNvSpPr txBox="1"/>
            <p:nvPr/>
          </p:nvSpPr>
          <p:spPr>
            <a:xfrm>
              <a:off x="737266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042E3E-FE25-D24C-9276-7E39792486B7}"/>
                </a:ext>
              </a:extLst>
            </p:cNvPr>
            <p:cNvSpPr txBox="1"/>
            <p:nvPr/>
          </p:nvSpPr>
          <p:spPr>
            <a:xfrm>
              <a:off x="778995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7F623A-5AEE-7D43-AC06-442C92668D80}"/>
                </a:ext>
              </a:extLst>
            </p:cNvPr>
            <p:cNvSpPr txBox="1"/>
            <p:nvPr/>
          </p:nvSpPr>
          <p:spPr>
            <a:xfrm>
              <a:off x="8186433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4CC3A2-19D9-624D-AD13-2A28EF100BB0}"/>
                </a:ext>
              </a:extLst>
            </p:cNvPr>
            <p:cNvSpPr txBox="1"/>
            <p:nvPr/>
          </p:nvSpPr>
          <p:spPr>
            <a:xfrm>
              <a:off x="6516216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E7BE16-4214-6849-8D3A-8067C1493B9B}"/>
                </a:ext>
              </a:extLst>
            </p:cNvPr>
            <p:cNvSpPr txBox="1"/>
            <p:nvPr/>
          </p:nvSpPr>
          <p:spPr>
            <a:xfrm>
              <a:off x="6912693" y="5485904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E7E25C-0A39-0E4D-B7D5-9D6C37364FF4}"/>
                </a:ext>
              </a:extLst>
            </p:cNvPr>
            <p:cNvSpPr txBox="1"/>
            <p:nvPr/>
          </p:nvSpPr>
          <p:spPr>
            <a:xfrm>
              <a:off x="732998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677752-C8F9-E244-B113-76C895C8A8C0}"/>
                </a:ext>
              </a:extLst>
            </p:cNvPr>
            <p:cNvSpPr txBox="1"/>
            <p:nvPr/>
          </p:nvSpPr>
          <p:spPr>
            <a:xfrm>
              <a:off x="774727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D578B9-9B0E-794D-A2B7-2B4841A2BF49}"/>
                </a:ext>
              </a:extLst>
            </p:cNvPr>
            <p:cNvSpPr txBox="1"/>
            <p:nvPr/>
          </p:nvSpPr>
          <p:spPr>
            <a:xfrm>
              <a:off x="8143750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51B862-1FFA-2B4B-8536-91CD78FB70EA}"/>
                </a:ext>
              </a:extLst>
            </p:cNvPr>
            <p:cNvSpPr txBox="1"/>
            <p:nvPr/>
          </p:nvSpPr>
          <p:spPr>
            <a:xfrm>
              <a:off x="6516216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0548DE-04CC-484C-ADB8-586248A7CD7E}"/>
                </a:ext>
              </a:extLst>
            </p:cNvPr>
            <p:cNvSpPr txBox="1"/>
            <p:nvPr/>
          </p:nvSpPr>
          <p:spPr>
            <a:xfrm>
              <a:off x="6912693" y="586299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33CF97-CD78-4141-847F-94007166CBA0}"/>
                </a:ext>
              </a:extLst>
            </p:cNvPr>
            <p:cNvSpPr txBox="1"/>
            <p:nvPr/>
          </p:nvSpPr>
          <p:spPr>
            <a:xfrm>
              <a:off x="732998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2A5D14-E859-3B48-928A-400E9D1958AF}"/>
                </a:ext>
              </a:extLst>
            </p:cNvPr>
            <p:cNvSpPr txBox="1"/>
            <p:nvPr/>
          </p:nvSpPr>
          <p:spPr>
            <a:xfrm>
              <a:off x="774727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39ACC6-9BE5-2640-B7D8-CD3A78D7A922}"/>
                </a:ext>
              </a:extLst>
            </p:cNvPr>
            <p:cNvSpPr txBox="1"/>
            <p:nvPr/>
          </p:nvSpPr>
          <p:spPr>
            <a:xfrm>
              <a:off x="8143750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DDD610-5722-9A42-8AA2-797DC71B1189}"/>
                </a:ext>
              </a:extLst>
            </p:cNvPr>
            <p:cNvSpPr txBox="1"/>
            <p:nvPr/>
          </p:nvSpPr>
          <p:spPr>
            <a:xfrm>
              <a:off x="6516216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E1E0A3-EA39-CE47-AE50-FF321252750A}"/>
                </a:ext>
              </a:extLst>
            </p:cNvPr>
            <p:cNvSpPr txBox="1"/>
            <p:nvPr/>
          </p:nvSpPr>
          <p:spPr>
            <a:xfrm>
              <a:off x="6912693" y="617923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D74DB-C443-D34E-BC8B-33196F8A72F5}"/>
                </a:ext>
              </a:extLst>
            </p:cNvPr>
            <p:cNvSpPr txBox="1"/>
            <p:nvPr/>
          </p:nvSpPr>
          <p:spPr>
            <a:xfrm>
              <a:off x="732998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DFEB4F-AA91-D249-A8F3-436F90D75DC4}"/>
                </a:ext>
              </a:extLst>
            </p:cNvPr>
            <p:cNvSpPr txBox="1"/>
            <p:nvPr/>
          </p:nvSpPr>
          <p:spPr>
            <a:xfrm>
              <a:off x="774727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7B3761-1A37-924D-AC4F-CF4E2757BF70}"/>
                </a:ext>
              </a:extLst>
            </p:cNvPr>
            <p:cNvSpPr txBox="1"/>
            <p:nvPr/>
          </p:nvSpPr>
          <p:spPr>
            <a:xfrm>
              <a:off x="8143750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E0D384-4F3C-7C43-B850-073309B511D4}"/>
              </a:ext>
            </a:extLst>
          </p:cNvPr>
          <p:cNvSpPr/>
          <p:nvPr/>
        </p:nvSpPr>
        <p:spPr>
          <a:xfrm>
            <a:off x="8283814" y="5087526"/>
            <a:ext cx="345764" cy="32164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EE86B7-7576-DA4D-8D2C-996A3F9348DF}"/>
              </a:ext>
            </a:extLst>
          </p:cNvPr>
          <p:cNvSpPr/>
          <p:nvPr/>
        </p:nvSpPr>
        <p:spPr>
          <a:xfrm>
            <a:off x="8601504" y="6029213"/>
            <a:ext cx="345764" cy="3216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FA3C769-EED9-9F42-8DCD-6CC9877B7B67}"/>
              </a:ext>
            </a:extLst>
          </p:cNvPr>
          <p:cNvCxnSpPr>
            <a:cxnSpLocks/>
          </p:cNvCxnSpPr>
          <p:nvPr/>
        </p:nvCxnSpPr>
        <p:spPr bwMode="auto">
          <a:xfrm flipV="1">
            <a:off x="8459740" y="4798669"/>
            <a:ext cx="0" cy="32235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938F4F3-F90C-5043-A751-5415DCA06000}"/>
              </a:ext>
            </a:extLst>
          </p:cNvPr>
          <p:cNvCxnSpPr>
            <a:cxnSpLocks/>
          </p:cNvCxnSpPr>
          <p:nvPr/>
        </p:nvCxnSpPr>
        <p:spPr bwMode="auto">
          <a:xfrm>
            <a:off x="8612140" y="5273419"/>
            <a:ext cx="335128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11E7E59-C6D4-EC4F-9669-9845E98FD45E}"/>
              </a:ext>
            </a:extLst>
          </p:cNvPr>
          <p:cNvCxnSpPr>
            <a:cxnSpLocks/>
          </p:cNvCxnSpPr>
          <p:nvPr/>
        </p:nvCxnSpPr>
        <p:spPr bwMode="auto">
          <a:xfrm flipH="1">
            <a:off x="8446060" y="5363799"/>
            <a:ext cx="10636" cy="345024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8331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64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dirty="0"/>
              <a:t>Action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en-US" dirty="0"/>
              <a:t>alue function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4168" y="934352"/>
                <a:ext cx="8596304" cy="4708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에이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전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트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가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다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음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상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태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를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결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정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r>
                      <a:rPr lang="ko-KR" altLang="en-US" b="1" i="1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때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</m:oMath>
                </a14:m>
                <a:endParaRPr lang="en-US" altLang="ko-KR" b="1" i="1" dirty="0">
                  <a:latin typeface="Cambria Math" panose="02040503050406030204" pitchFamily="18" charset="0"/>
                  <a:ea typeface="AppleSDGothicNeoL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𝑽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)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:</m:t>
                    </m:r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가능한 상태들의 모든 정보를 파악 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+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다음 상태로 가기 위해 행동 파악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(+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미끄러짐 고려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    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많은 정보가 요구됨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상태에 대한 가치 대신 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 대한 가치를 고려하여 결정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현재 상태에서 가능한 각 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오른쪽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왼쪽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위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,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 아래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에 대한 가치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리턴 </a:t>
                </a:r>
                <a:r>
                  <a:rPr lang="ko-KR" altLang="en-US" dirty="0" err="1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기댓값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를 판단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𝑸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𝒔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,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)</m:t>
                        </m:r>
                      </m:sub>
                    </m:sSub>
                    <m:r>
                      <a:rPr lang="ko-KR" altLang="en-US" b="0" i="0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값이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큰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  <a:ea typeface="AppleSDGothicNeoL00" panose="02000503000000000000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행동</a:t>
                </a:r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𝒂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ea typeface="AppleSDGothicNeoL00" panose="02000503000000000000" pitchFamily="2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)</a:t>
                </a:r>
                <a:r>
                  <a:rPr lang="ko-KR" altLang="en-US" dirty="0">
                    <a:latin typeface="AppleSDGothicNeoM00" panose="02000503000000000000" pitchFamily="2" charset="-127"/>
                    <a:ea typeface="AppleSDGothicNeoM00" panose="02000503000000000000" pitchFamily="2" charset="-127"/>
                  </a:rPr>
                  <a:t>을 선택 </a:t>
                </a: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AppleSDGothicNeoM00" panose="02000503000000000000" pitchFamily="2" charset="-127"/>
                  <a:ea typeface="AppleSDGothicNeoM00" panose="02000503000000000000" pitchFamily="2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8" y="934352"/>
                <a:ext cx="8596304" cy="4708212"/>
              </a:xfrm>
              <a:prstGeom prst="rect">
                <a:avLst/>
              </a:prstGeom>
              <a:blipFill>
                <a:blip r:embed="rId3"/>
                <a:stretch>
                  <a:fillRect l="-496" r="-1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그림 50" descr="텍스트이(가) 표시된 사진&#10;&#10;자동 생성된 설명">
            <a:extLst>
              <a:ext uri="{FF2B5EF4-FFF2-40B4-BE49-F238E27FC236}">
                <a16:creationId xmlns:a16="http://schemas.microsoft.com/office/drawing/2014/main" id="{CE5290CA-8B14-2B4C-9892-76FCD4908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5" y="3068960"/>
            <a:ext cx="6372200" cy="9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1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65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dirty="0"/>
              <a:t>Action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en-US" dirty="0"/>
              <a:t>alue function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24168" y="934352"/>
            <a:ext cx="8596304" cy="670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상태에서 상태가치함수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가능한 행동에 대한 가치함수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행동 확률 의 합계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기댓값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의 관계를 가짐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Q learning, DQN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알고리즘은 행동가치함수를 사용하는 강화학습 알고리즘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9AA20C-E6C0-4A0E-AA65-E7269F31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12003"/>
            <a:ext cx="3456384" cy="5953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159931D-7E5A-49B6-BEF5-B6E0FD222591}"/>
              </a:ext>
            </a:extLst>
          </p:cNvPr>
          <p:cNvGrpSpPr/>
          <p:nvPr/>
        </p:nvGrpSpPr>
        <p:grpSpPr>
          <a:xfrm>
            <a:off x="6732240" y="4509120"/>
            <a:ext cx="1800002" cy="1569660"/>
            <a:chOff x="6516216" y="4697686"/>
            <a:chExt cx="2047258" cy="18276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5A2BCA7-0099-453F-BD8F-26C8870E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697686"/>
              <a:ext cx="2047258" cy="18276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E5C37E-62BC-4FD8-8271-A8F3DD270FE9}"/>
                </a:ext>
              </a:extLst>
            </p:cNvPr>
            <p:cNvSpPr txBox="1"/>
            <p:nvPr/>
          </p:nvSpPr>
          <p:spPr>
            <a:xfrm>
              <a:off x="6549415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63B17A-A5BC-4A17-B42A-3C2CE69F2DE0}"/>
                </a:ext>
              </a:extLst>
            </p:cNvPr>
            <p:cNvSpPr txBox="1"/>
            <p:nvPr/>
          </p:nvSpPr>
          <p:spPr>
            <a:xfrm>
              <a:off x="6945891" y="475357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D5C46C-E41D-408F-B80E-FF2769AFFBF2}"/>
                </a:ext>
              </a:extLst>
            </p:cNvPr>
            <p:cNvSpPr txBox="1"/>
            <p:nvPr/>
          </p:nvSpPr>
          <p:spPr>
            <a:xfrm>
              <a:off x="736318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AFEF67-D426-4706-8115-16516C76F2EA}"/>
                </a:ext>
              </a:extLst>
            </p:cNvPr>
            <p:cNvSpPr txBox="1"/>
            <p:nvPr/>
          </p:nvSpPr>
          <p:spPr>
            <a:xfrm>
              <a:off x="7780471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D48424-8F10-484E-908E-88EEAF1DD8E4}"/>
                </a:ext>
              </a:extLst>
            </p:cNvPr>
            <p:cNvSpPr txBox="1"/>
            <p:nvPr/>
          </p:nvSpPr>
          <p:spPr>
            <a:xfrm>
              <a:off x="8176948" y="4752053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5827A4-E7AC-4684-8C51-C3CBF184228C}"/>
                </a:ext>
              </a:extLst>
            </p:cNvPr>
            <p:cNvSpPr txBox="1"/>
            <p:nvPr/>
          </p:nvSpPr>
          <p:spPr>
            <a:xfrm>
              <a:off x="6558900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B1381-785D-4045-8D2E-51E05B0DFA80}"/>
                </a:ext>
              </a:extLst>
            </p:cNvPr>
            <p:cNvSpPr txBox="1"/>
            <p:nvPr/>
          </p:nvSpPr>
          <p:spPr>
            <a:xfrm>
              <a:off x="6955376" y="5108814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632076-48B6-4AC8-843E-4EB4886E5740}"/>
                </a:ext>
              </a:extLst>
            </p:cNvPr>
            <p:cNvSpPr txBox="1"/>
            <p:nvPr/>
          </p:nvSpPr>
          <p:spPr>
            <a:xfrm>
              <a:off x="737266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06117-AC18-464B-9201-0183D35CDA98}"/>
                </a:ext>
              </a:extLst>
            </p:cNvPr>
            <p:cNvSpPr txBox="1"/>
            <p:nvPr/>
          </p:nvSpPr>
          <p:spPr>
            <a:xfrm>
              <a:off x="7789956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CAD093-50E9-4AF8-8174-7FEDC4DF00BE}"/>
                </a:ext>
              </a:extLst>
            </p:cNvPr>
            <p:cNvSpPr txBox="1"/>
            <p:nvPr/>
          </p:nvSpPr>
          <p:spPr>
            <a:xfrm>
              <a:off x="8186433" y="5107289"/>
              <a:ext cx="188763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7E8B03-203B-4B7A-93BE-687436F3BCA4}"/>
                </a:ext>
              </a:extLst>
            </p:cNvPr>
            <p:cNvSpPr txBox="1"/>
            <p:nvPr/>
          </p:nvSpPr>
          <p:spPr>
            <a:xfrm>
              <a:off x="6516216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DF212B-0476-40E5-BE22-EAD93B185857}"/>
                </a:ext>
              </a:extLst>
            </p:cNvPr>
            <p:cNvSpPr txBox="1"/>
            <p:nvPr/>
          </p:nvSpPr>
          <p:spPr>
            <a:xfrm>
              <a:off x="6912693" y="5485904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83FD7F-6B88-4B41-97A7-E31FD29BF3EA}"/>
                </a:ext>
              </a:extLst>
            </p:cNvPr>
            <p:cNvSpPr txBox="1"/>
            <p:nvPr/>
          </p:nvSpPr>
          <p:spPr>
            <a:xfrm>
              <a:off x="732998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6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8DC4F-C100-4AC2-8637-54B7933A0499}"/>
                </a:ext>
              </a:extLst>
            </p:cNvPr>
            <p:cNvSpPr txBox="1"/>
            <p:nvPr/>
          </p:nvSpPr>
          <p:spPr>
            <a:xfrm>
              <a:off x="7747273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213B8D-1B76-4029-9C37-DF23D5778438}"/>
                </a:ext>
              </a:extLst>
            </p:cNvPr>
            <p:cNvSpPr txBox="1"/>
            <p:nvPr/>
          </p:nvSpPr>
          <p:spPr>
            <a:xfrm>
              <a:off x="8143750" y="548437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403898-EC05-4680-90A9-9EF3772D1228}"/>
                </a:ext>
              </a:extLst>
            </p:cNvPr>
            <p:cNvSpPr txBox="1"/>
            <p:nvPr/>
          </p:nvSpPr>
          <p:spPr>
            <a:xfrm>
              <a:off x="6516216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15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4C771A-3BB5-4874-AE97-83EF1F956F90}"/>
                </a:ext>
              </a:extLst>
            </p:cNvPr>
            <p:cNvSpPr txBox="1"/>
            <p:nvPr/>
          </p:nvSpPr>
          <p:spPr>
            <a:xfrm>
              <a:off x="6912693" y="586299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16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F539C0-EBE5-44D8-AB84-ABDF2B918C8E}"/>
                </a:ext>
              </a:extLst>
            </p:cNvPr>
            <p:cNvSpPr txBox="1"/>
            <p:nvPr/>
          </p:nvSpPr>
          <p:spPr>
            <a:xfrm>
              <a:off x="732998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17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C669AC-A1AF-49F9-BA43-480897660780}"/>
                </a:ext>
              </a:extLst>
            </p:cNvPr>
            <p:cNvSpPr txBox="1"/>
            <p:nvPr/>
          </p:nvSpPr>
          <p:spPr>
            <a:xfrm>
              <a:off x="7747273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18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9E3113-BB41-4633-B78F-2BA5871093F6}"/>
                </a:ext>
              </a:extLst>
            </p:cNvPr>
            <p:cNvSpPr txBox="1"/>
            <p:nvPr/>
          </p:nvSpPr>
          <p:spPr>
            <a:xfrm>
              <a:off x="8143750" y="5861470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19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F07435-3A07-4916-BC3F-4B1C53C2F7FF}"/>
                </a:ext>
              </a:extLst>
            </p:cNvPr>
            <p:cNvSpPr txBox="1"/>
            <p:nvPr/>
          </p:nvSpPr>
          <p:spPr>
            <a:xfrm>
              <a:off x="6516216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1D9454-64DD-40DE-8D43-68640DAE4F26}"/>
                </a:ext>
              </a:extLst>
            </p:cNvPr>
            <p:cNvSpPr txBox="1"/>
            <p:nvPr/>
          </p:nvSpPr>
          <p:spPr>
            <a:xfrm>
              <a:off x="6912693" y="6179235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21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4CBEF2-1F3C-43DF-8DEA-DD8E8BD5C9D4}"/>
                </a:ext>
              </a:extLst>
            </p:cNvPr>
            <p:cNvSpPr txBox="1"/>
            <p:nvPr/>
          </p:nvSpPr>
          <p:spPr>
            <a:xfrm>
              <a:off x="732998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22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177900-5671-4661-A269-817AB4F99FF6}"/>
                </a:ext>
              </a:extLst>
            </p:cNvPr>
            <p:cNvSpPr txBox="1"/>
            <p:nvPr/>
          </p:nvSpPr>
          <p:spPr>
            <a:xfrm>
              <a:off x="7747273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23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EC4056-A632-4B9A-9E49-4422A4A7A522}"/>
                </a:ext>
              </a:extLst>
            </p:cNvPr>
            <p:cNvSpPr txBox="1"/>
            <p:nvPr/>
          </p:nvSpPr>
          <p:spPr>
            <a:xfrm>
              <a:off x="8143750" y="6177709"/>
              <a:ext cx="262592" cy="202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1600" b="1" dirty="0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4C3710-44DB-4074-BD91-FC71B325DBB6}"/>
              </a:ext>
            </a:extLst>
          </p:cNvPr>
          <p:cNvSpPr/>
          <p:nvPr/>
        </p:nvSpPr>
        <p:spPr>
          <a:xfrm>
            <a:off x="7833845" y="4827409"/>
            <a:ext cx="345764" cy="321640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05A33C-0ADE-4A7A-8286-430D609004D6}"/>
              </a:ext>
            </a:extLst>
          </p:cNvPr>
          <p:cNvSpPr/>
          <p:nvPr/>
        </p:nvSpPr>
        <p:spPr>
          <a:xfrm>
            <a:off x="8158245" y="5767722"/>
            <a:ext cx="345764" cy="3216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3058CFF-773A-44D1-AF6E-A0873CD7705C}"/>
              </a:ext>
            </a:extLst>
          </p:cNvPr>
          <p:cNvCxnSpPr>
            <a:cxnSpLocks/>
          </p:cNvCxnSpPr>
          <p:nvPr/>
        </p:nvCxnSpPr>
        <p:spPr bwMode="auto">
          <a:xfrm flipV="1">
            <a:off x="8009771" y="4538552"/>
            <a:ext cx="0" cy="32235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16B6109-7225-4141-A4B4-087E4A17F5D1}"/>
              </a:ext>
            </a:extLst>
          </p:cNvPr>
          <p:cNvCxnSpPr>
            <a:cxnSpLocks/>
          </p:cNvCxnSpPr>
          <p:nvPr/>
        </p:nvCxnSpPr>
        <p:spPr bwMode="auto">
          <a:xfrm>
            <a:off x="8162171" y="5013302"/>
            <a:ext cx="335128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35A56A-43B9-46C5-84D4-C088A293C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7996091" y="5103682"/>
            <a:ext cx="10636" cy="345024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97660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e148253_0_0"/>
          <p:cNvSpPr txBox="1">
            <a:spLocks noGrp="1"/>
          </p:cNvSpPr>
          <p:nvPr>
            <p:ph type="title"/>
          </p:nvPr>
        </p:nvSpPr>
        <p:spPr>
          <a:xfrm>
            <a:off x="14288" y="63500"/>
            <a:ext cx="8229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MDP</a:t>
            </a:r>
            <a:endParaRPr dirty="0"/>
          </a:p>
        </p:txBody>
      </p:sp>
      <p:sp>
        <p:nvSpPr>
          <p:cNvPr id="80" name="Google Shape;80;g1098e148253_0_0"/>
          <p:cNvSpPr txBox="1">
            <a:spLocks noGrp="1"/>
          </p:cNvSpPr>
          <p:nvPr>
            <p:ph type="sldNum" idx="12"/>
          </p:nvPr>
        </p:nvSpPr>
        <p:spPr>
          <a:xfrm>
            <a:off x="8604250" y="6381750"/>
            <a:ext cx="539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66</a:t>
            </a:fld>
            <a:endParaRPr dirty="0"/>
          </a:p>
        </p:txBody>
      </p:sp>
      <p:sp>
        <p:nvSpPr>
          <p:cNvPr id="81" name="Google Shape;81;g1098e148253_0_0"/>
          <p:cNvSpPr txBox="1">
            <a:spLocks noGrp="1"/>
          </p:cNvSpPr>
          <p:nvPr>
            <p:ph type="subTitle" idx="1"/>
          </p:nvPr>
        </p:nvSpPr>
        <p:spPr>
          <a:xfrm>
            <a:off x="14288" y="531499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dirty="0" err="1"/>
              <a:t>벨만</a:t>
            </a:r>
            <a:r>
              <a:rPr lang="ko-KR" altLang="en-US" dirty="0"/>
              <a:t> 기대방정식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24168" y="934352"/>
            <a:ext cx="8596304" cy="462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다음 상태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행동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결정하기 위해서는 매번 받을 보상에 대해 고려해야 하는가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상태가 많은 환경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(10^9 x 10^9)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이나 고려해야 할 변수가 많을 경우 상당히 비효율적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상태의 가치와 다음 상태의 가치 관계를 방정식으로 표현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정해진 상태가치 값을 기준으로 방정식을 풀어 다음 가치함수 값을 계산 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상태가치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 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보상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기댓값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                    = E(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보상값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감가율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x(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다음 보상합계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                    = E(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보상값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감가율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x(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다음상태 가치함수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7518B-4689-4387-8AFE-C16326EB5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437112"/>
            <a:ext cx="6700151" cy="10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행동심리학과 강화학습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79512" y="1148836"/>
            <a:ext cx="8465558" cy="1749737"/>
            <a:chOff x="179512" y="1148836"/>
            <a:chExt cx="8465558" cy="1749737"/>
          </a:xfrm>
        </p:grpSpPr>
        <p:grpSp>
          <p:nvGrpSpPr>
            <p:cNvPr id="13" name="그룹 12"/>
            <p:cNvGrpSpPr/>
            <p:nvPr/>
          </p:nvGrpSpPr>
          <p:grpSpPr>
            <a:xfrm>
              <a:off x="179512" y="1148836"/>
              <a:ext cx="1080120" cy="453983"/>
              <a:chOff x="179512" y="1148836"/>
              <a:chExt cx="1080120" cy="453983"/>
            </a:xfrm>
          </p:grpSpPr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48836"/>
                <a:ext cx="1080120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1191161"/>
                <a:ext cx="806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강  화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354914" y="1686693"/>
              <a:ext cx="8290156" cy="816366"/>
              <a:chOff x="354914" y="1686693"/>
              <a:chExt cx="8290156" cy="8163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1686693"/>
                <a:ext cx="82901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동물이 이전에 배우지 않았지만 직접 시도하면서 행동과 그 결과로 나타나는 좋은 보상 </a:t>
                </a:r>
                <a:endParaRPr lang="en-US" altLang="ko-KR" sz="1600" b="1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  사이의 상관관계를 학습하는 것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539552" y="2195282"/>
                <a:ext cx="8105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=&gt; </a:t>
                </a:r>
                <a:r>
                  <a:rPr lang="ko-KR" altLang="en-US" sz="1400" b="1">
                    <a:latin typeface="맑은 고딕" pitchFamily="50" charset="-127"/>
                    <a:ea typeface="맑은 고딕" pitchFamily="50" charset="-127"/>
                  </a:rPr>
                  <a:t>동물이 좋은 보상을 얻게 해주는 행동을 점점 더 많이 함</a:t>
                </a:r>
                <a:endParaRPr lang="ko-KR" altLang="en-US" sz="14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354914" y="2560019"/>
              <a:ext cx="8290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보상을 얻게 해주는 행동의 빈도 증가</a:t>
              </a:r>
              <a:endParaRPr lang="ko-KR" altLang="en-US" sz="16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9511" y="3199670"/>
            <a:ext cx="8632870" cy="2936270"/>
            <a:chOff x="179511" y="3199670"/>
            <a:chExt cx="8632870" cy="29362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11642"/>
            <a:stretch/>
          </p:blipFill>
          <p:spPr>
            <a:xfrm>
              <a:off x="316081" y="3569021"/>
              <a:ext cx="8496300" cy="2566919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179511" y="3199670"/>
              <a:ext cx="2736305" cy="453983"/>
              <a:chOff x="179511" y="3022369"/>
              <a:chExt cx="2736305" cy="453983"/>
            </a:xfrm>
          </p:grpSpPr>
          <p:sp>
            <p:nvSpPr>
              <p:cNvPr id="68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1" y="3022369"/>
                <a:ext cx="2736305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3064694"/>
                <a:ext cx="245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우리 주변에서의 강화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14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머신러닝과 강화학습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79512" y="1148836"/>
            <a:ext cx="8964488" cy="2098683"/>
            <a:chOff x="179512" y="1148836"/>
            <a:chExt cx="8964488" cy="2098683"/>
          </a:xfrm>
        </p:grpSpPr>
        <p:grpSp>
          <p:nvGrpSpPr>
            <p:cNvPr id="27" name="그룹 26"/>
            <p:cNvGrpSpPr/>
            <p:nvPr/>
          </p:nvGrpSpPr>
          <p:grpSpPr>
            <a:xfrm>
              <a:off x="179512" y="1148836"/>
              <a:ext cx="1368152" cy="453983"/>
              <a:chOff x="179512" y="1148836"/>
              <a:chExt cx="1368152" cy="453983"/>
            </a:xfrm>
          </p:grpSpPr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48836"/>
                <a:ext cx="136815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1191161"/>
                <a:ext cx="1159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머신러닝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54914" y="1686693"/>
              <a:ext cx="8789086" cy="1560826"/>
              <a:chOff x="354914" y="1686693"/>
              <a:chExt cx="8789086" cy="156082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1686693"/>
                <a:ext cx="81055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인공지능의 한 범주로서 컴퓨터가 스스로 학습하게 하는 알고리즘을 개발하는 분야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354914" y="2051608"/>
                <a:ext cx="8789086" cy="584775"/>
                <a:chOff x="354914" y="2047159"/>
                <a:chExt cx="8789086" cy="584775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4914" y="2047159"/>
                  <a:ext cx="87890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기계가 일일이 코드로 명시하지 않은 동작을 데이터로부터 학습해서 실행할 수 있도록 하는</a:t>
                  </a:r>
                  <a:endParaRPr lang="en-US" altLang="ko-KR" sz="1600" b="1">
                    <a:latin typeface="맑은 고딕" pitchFamily="50" charset="-127"/>
                    <a:ea typeface="맑은 고딕" pitchFamily="50" charset="-127"/>
                  </a:endParaRPr>
                </a:p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  </a:t>
                  </a:r>
                  <a:r>
                    <a:rPr lang="ko-KR" altLang="en-US" sz="1600" b="1">
                      <a:latin typeface="맑은 고딕" pitchFamily="50" charset="-127"/>
                      <a:ea typeface="맑은 고딕" pitchFamily="50" charset="-127"/>
                    </a:rPr>
                    <a:t>알고리즘을 개발하는 연구 분야</a:t>
                  </a:r>
                  <a:endParaRPr lang="ko-KR" altLang="en-US" sz="16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446835" y="2309576"/>
                  <a:ext cx="191725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(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아서 사무엘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, 1959 )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2662744"/>
                <a:ext cx="8789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미리 프로그램돼 있는 대로 작동하는 것이 아니고 주어진 데이터를 토대로 스스로 성능을 </a:t>
                </a:r>
                <a:endParaRPr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6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  높여가는 것</a:t>
                </a:r>
                <a:endParaRPr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826822" y="3244960"/>
            <a:ext cx="5490356" cy="3177999"/>
            <a:chOff x="1826822" y="3244960"/>
            <a:chExt cx="5490356" cy="3177999"/>
          </a:xfrm>
        </p:grpSpPr>
        <p:grpSp>
          <p:nvGrpSpPr>
            <p:cNvPr id="22" name="그룹 21"/>
            <p:cNvGrpSpPr/>
            <p:nvPr/>
          </p:nvGrpSpPr>
          <p:grpSpPr>
            <a:xfrm>
              <a:off x="3119270" y="3244960"/>
              <a:ext cx="2905460" cy="2786300"/>
              <a:chOff x="184630" y="3483235"/>
              <a:chExt cx="2905460" cy="2786300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84630" y="3483235"/>
                <a:ext cx="2905460" cy="2786300"/>
                <a:chOff x="184630" y="3483235"/>
                <a:chExt cx="2905460" cy="2786300"/>
              </a:xfrm>
            </p:grpSpPr>
            <p:sp>
              <p:nvSpPr>
                <p:cNvPr id="35" name="타원 34"/>
                <p:cNvSpPr/>
                <p:nvPr/>
              </p:nvSpPr>
              <p:spPr>
                <a:xfrm>
                  <a:off x="184630" y="3483235"/>
                  <a:ext cx="2905460" cy="2786300"/>
                </a:xfrm>
                <a:prstGeom prst="ellipse">
                  <a:avLst/>
                </a:prstGeom>
                <a:ln w="28575">
                  <a:solidFill>
                    <a:schemeClr val="tx1"/>
                  </a:solidFill>
                </a:ln>
              </p:spPr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" name="그룹 16"/>
                <p:cNvGrpSpPr/>
                <p:nvPr/>
              </p:nvGrpSpPr>
              <p:grpSpPr>
                <a:xfrm>
                  <a:off x="459655" y="3483235"/>
                  <a:ext cx="2355413" cy="2160010"/>
                  <a:chOff x="459655" y="3483235"/>
                  <a:chExt cx="2355413" cy="2160010"/>
                </a:xfrm>
              </p:grpSpPr>
              <p:cxnSp>
                <p:nvCxnSpPr>
                  <p:cNvPr id="36" name="직선 연결선 35"/>
                  <p:cNvCxnSpPr>
                    <a:stCxn id="35" idx="0"/>
                  </p:cNvCxnSpPr>
                  <p:nvPr/>
                </p:nvCxnSpPr>
                <p:spPr bwMode="auto">
                  <a:xfrm>
                    <a:off x="1637360" y="3483235"/>
                    <a:ext cx="0" cy="139315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7" name="직선 연결선 36"/>
                  <p:cNvCxnSpPr/>
                  <p:nvPr/>
                </p:nvCxnSpPr>
                <p:spPr bwMode="auto">
                  <a:xfrm flipH="1">
                    <a:off x="459655" y="4876385"/>
                    <a:ext cx="1177707" cy="76686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8" name="직선 연결선 37"/>
                  <p:cNvCxnSpPr/>
                  <p:nvPr/>
                </p:nvCxnSpPr>
                <p:spPr bwMode="auto">
                  <a:xfrm>
                    <a:off x="1637360" y="4876385"/>
                    <a:ext cx="1177708" cy="76686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sp>
            <p:nvSpPr>
              <p:cNvPr id="39" name="TextBox 38"/>
              <p:cNvSpPr txBox="1"/>
              <p:nvPr/>
            </p:nvSpPr>
            <p:spPr>
              <a:xfrm>
                <a:off x="408294" y="440260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지도학습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771426" y="4402605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>
                    <a:latin typeface="맑은 고딕" pitchFamily="50" charset="-127"/>
                    <a:ea typeface="맑은 고딕" pitchFamily="50" charset="-127"/>
                  </a:rPr>
                  <a:t>비지도학습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134660" y="5508019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err="1">
                    <a:latin typeface="맑은 고딕" pitchFamily="50" charset="-127"/>
                    <a:ea typeface="맑은 고딕" pitchFamily="50" charset="-127"/>
                  </a:rPr>
                  <a:t>강화학습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8ABB56-59E8-4BD3-A862-D576F89BA194}"/>
                </a:ext>
              </a:extLst>
            </p:cNvPr>
            <p:cNvSpPr txBox="1"/>
            <p:nvPr/>
          </p:nvSpPr>
          <p:spPr>
            <a:xfrm>
              <a:off x="1826822" y="6084405"/>
              <a:ext cx="5490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&lt;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머신러닝은 지도학습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비지도학습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600" b="1">
                  <a:latin typeface="맑은 고딕" pitchFamily="50" charset="-127"/>
                  <a:ea typeface="맑은 고딕" pitchFamily="50" charset="-127"/>
                </a:rPr>
                <a:t>강화학습으로 나뉨 </a:t>
              </a:r>
              <a:r>
                <a:rPr lang="en-US" altLang="ko-KR" sz="1600" b="1">
                  <a:latin typeface="맑은 고딕" pitchFamily="50" charset="-127"/>
                  <a:ea typeface="맑은 고딕" pitchFamily="50" charset="-127"/>
                </a:rPr>
                <a:t>&gt;</a:t>
              </a:r>
              <a:endParaRPr lang="ko-KR" altLang="en-US" sz="16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7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강화학습의</a:t>
            </a:r>
            <a:r>
              <a:rPr lang="ko-KR" altLang="en-US" dirty="0"/>
              <a:t> 개념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DBD1B-563D-4139-85C5-08C288076EFB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16" name="부제목 15"/>
          <p:cNvSpPr>
            <a:spLocks noGrp="1"/>
          </p:cNvSpPr>
          <p:nvPr>
            <p:ph type="subTitle" idx="11"/>
          </p:nvPr>
        </p:nvSpPr>
        <p:spPr>
          <a:xfrm>
            <a:off x="14288" y="505123"/>
            <a:ext cx="8229600" cy="360000"/>
          </a:xfrm>
        </p:spPr>
        <p:txBody>
          <a:bodyPr/>
          <a:lstStyle/>
          <a:p>
            <a:r>
              <a:rPr lang="ko-KR" altLang="en-US"/>
              <a:t>머신러닝과 강화학습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9512" y="1055937"/>
            <a:ext cx="8964488" cy="1500742"/>
            <a:chOff x="179512" y="1148836"/>
            <a:chExt cx="8964488" cy="1500742"/>
          </a:xfrm>
        </p:grpSpPr>
        <p:grpSp>
          <p:nvGrpSpPr>
            <p:cNvPr id="27" name="그룹 26"/>
            <p:cNvGrpSpPr/>
            <p:nvPr/>
          </p:nvGrpSpPr>
          <p:grpSpPr>
            <a:xfrm>
              <a:off x="179512" y="1148836"/>
              <a:ext cx="1368152" cy="453983"/>
              <a:chOff x="179512" y="1148836"/>
              <a:chExt cx="1368152" cy="453983"/>
            </a:xfrm>
          </p:grpSpPr>
          <p:sp>
            <p:nvSpPr>
              <p:cNvPr id="57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48836"/>
                <a:ext cx="136815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1191161"/>
                <a:ext cx="1159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지도학습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54914" y="1686693"/>
              <a:ext cx="8789086" cy="962885"/>
              <a:chOff x="354914" y="1686693"/>
              <a:chExt cx="8789086" cy="96288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2311024"/>
                <a:ext cx="87890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Ex)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정답이 있는 수학문제 풀이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회귀분석</a:t>
                </a:r>
                <a:r>
                  <a:rPr lang="ko-KR" altLang="en-US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7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Regression</a:t>
                </a:r>
                <a:r>
                  <a:rPr lang="en-US" altLang="ko-KR" sz="7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분류</a:t>
                </a:r>
                <a:r>
                  <a:rPr lang="ko-KR" altLang="en-US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7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Classification</a:t>
                </a:r>
                <a:r>
                  <a:rPr lang="en-US" altLang="ko-KR" sz="7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딥러닝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354914" y="1686693"/>
                <a:ext cx="8290156" cy="596460"/>
                <a:chOff x="354914" y="1686693"/>
                <a:chExt cx="8290156" cy="596460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4914" y="1686693"/>
                  <a:ext cx="81055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“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정답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”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을 알고 있는 데이터를 이용해 컴퓨터를 학습시킴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2" y="1975376"/>
                  <a:ext cx="8105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컴퓨터는 자신이 낸 답과 정답의 차이를 통해 지속해서 학습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  <p:grpSp>
        <p:nvGrpSpPr>
          <p:cNvPr id="11" name="그룹 10"/>
          <p:cNvGrpSpPr/>
          <p:nvPr/>
        </p:nvGrpSpPr>
        <p:grpSpPr>
          <a:xfrm>
            <a:off x="179512" y="2759417"/>
            <a:ext cx="8964488" cy="1500742"/>
            <a:chOff x="179512" y="2661019"/>
            <a:chExt cx="8964488" cy="1500742"/>
          </a:xfrm>
        </p:grpSpPr>
        <p:grpSp>
          <p:nvGrpSpPr>
            <p:cNvPr id="7" name="그룹 6"/>
            <p:cNvGrpSpPr/>
            <p:nvPr/>
          </p:nvGrpSpPr>
          <p:grpSpPr>
            <a:xfrm>
              <a:off x="179512" y="2661019"/>
              <a:ext cx="1584176" cy="453983"/>
              <a:chOff x="179512" y="3140968"/>
              <a:chExt cx="1584176" cy="453983"/>
            </a:xfrm>
          </p:grpSpPr>
          <p:sp>
            <p:nvSpPr>
              <p:cNvPr id="50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3140968"/>
                <a:ext cx="1584176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3183293"/>
                <a:ext cx="137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비지도학습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54914" y="3198876"/>
              <a:ext cx="8789086" cy="962885"/>
              <a:chOff x="354914" y="3198876"/>
              <a:chExt cx="8789086" cy="96288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3823207"/>
                <a:ext cx="87890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Ex)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군집화</a:t>
                </a:r>
                <a:r>
                  <a:rPr lang="ko-KR" altLang="en-US" sz="8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7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Clustering</a:t>
                </a:r>
                <a:r>
                  <a:rPr lang="en-US" altLang="ko-KR" sz="700" b="1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,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시장조사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54914" y="3198876"/>
                <a:ext cx="8290156" cy="596460"/>
                <a:chOff x="354914" y="3198876"/>
                <a:chExt cx="8290156" cy="596460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4914" y="3198876"/>
                  <a:ext cx="81055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ko-KR" altLang="en-US" sz="1600" b="1">
                      <a:solidFill>
                        <a:srgbClr val="FF0000"/>
                      </a:solidFill>
                      <a:latin typeface="맑은 고딕" pitchFamily="50" charset="-127"/>
                      <a:ea typeface="맑은 고딕" pitchFamily="50" charset="-127"/>
                    </a:rPr>
                    <a:t>지도학습과 달리 </a:t>
                  </a:r>
                  <a:r>
                    <a:rPr lang="en-US" altLang="ko-KR" sz="1600" b="1">
                      <a:solidFill>
                        <a:srgbClr val="FF0000"/>
                      </a:solidFill>
                      <a:latin typeface="맑은 고딕" pitchFamily="50" charset="-127"/>
                      <a:ea typeface="맑은 고딕" pitchFamily="50" charset="-127"/>
                    </a:rPr>
                    <a:t>“</a:t>
                  </a:r>
                  <a:r>
                    <a:rPr lang="ko-KR" altLang="en-US" sz="1600" b="1">
                      <a:solidFill>
                        <a:srgbClr val="FF0000"/>
                      </a:solidFill>
                      <a:latin typeface="맑은 고딕" pitchFamily="50" charset="-127"/>
                      <a:ea typeface="맑은 고딕" pitchFamily="50" charset="-127"/>
                    </a:rPr>
                    <a:t>정답</a:t>
                  </a:r>
                  <a:r>
                    <a:rPr lang="en-US" altLang="ko-KR" sz="1600" b="1">
                      <a:solidFill>
                        <a:srgbClr val="FF0000"/>
                      </a:solidFill>
                      <a:latin typeface="맑은 고딕" pitchFamily="50" charset="-127"/>
                      <a:ea typeface="맑은 고딕" pitchFamily="50" charset="-127"/>
                    </a:rPr>
                    <a:t>”</a:t>
                  </a:r>
                  <a:r>
                    <a:rPr lang="ko-KR" altLang="en-US" sz="1600" b="1">
                      <a:solidFill>
                        <a:srgbClr val="FF0000"/>
                      </a:solidFill>
                      <a:latin typeface="맑은 고딕" pitchFamily="50" charset="-127"/>
                      <a:ea typeface="맑은 고딕" pitchFamily="50" charset="-127"/>
                    </a:rPr>
                    <a:t>이 있는 것은 아님</a:t>
                  </a:r>
                  <a:endParaRPr lang="ko-KR" altLang="en-US" sz="16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2" y="3487559"/>
                  <a:ext cx="8105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정답 없이 주어진 데이터로만 학습 진행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</p:grpSp>
      <p:grpSp>
        <p:nvGrpSpPr>
          <p:cNvPr id="23" name="그룹 22"/>
          <p:cNvGrpSpPr/>
          <p:nvPr/>
        </p:nvGrpSpPr>
        <p:grpSpPr>
          <a:xfrm>
            <a:off x="179512" y="4462897"/>
            <a:ext cx="8964488" cy="1918853"/>
            <a:chOff x="179512" y="4462897"/>
            <a:chExt cx="8964488" cy="1918853"/>
          </a:xfrm>
        </p:grpSpPr>
        <p:grpSp>
          <p:nvGrpSpPr>
            <p:cNvPr id="68" name="그룹 67"/>
            <p:cNvGrpSpPr/>
            <p:nvPr/>
          </p:nvGrpSpPr>
          <p:grpSpPr>
            <a:xfrm>
              <a:off x="179512" y="4462897"/>
              <a:ext cx="1368152" cy="453983"/>
              <a:chOff x="179512" y="1148836"/>
              <a:chExt cx="1368152" cy="453983"/>
            </a:xfrm>
          </p:grpSpPr>
          <p:sp>
            <p:nvSpPr>
              <p:cNvPr id="74" name="사각형: 둥근 모서리 4">
                <a:extLst>
                  <a:ext uri="{FF2B5EF4-FFF2-40B4-BE49-F238E27FC236}">
                    <a16:creationId xmlns:a16="http://schemas.microsoft.com/office/drawing/2014/main" id="{2699BC67-4822-492F-99B4-F0F5C2356AE9}"/>
                  </a:ext>
                </a:extLst>
              </p:cNvPr>
              <p:cNvSpPr/>
              <p:nvPr/>
            </p:nvSpPr>
            <p:spPr>
              <a:xfrm>
                <a:off x="179512" y="1148836"/>
                <a:ext cx="1368152" cy="453983"/>
              </a:xfrm>
              <a:prstGeom prst="roundRect">
                <a:avLst>
                  <a:gd name="adj" fmla="val 25404"/>
                </a:avLst>
              </a:prstGeom>
              <a:ln w="28575">
                <a:solidFill>
                  <a:schemeClr val="tx1"/>
                </a:solidFill>
              </a:ln>
            </p:spPr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16081" y="1191161"/>
                <a:ext cx="1159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latin typeface="맑은 고딕" pitchFamily="50" charset="-127"/>
                    <a:ea typeface="맑은 고딕" pitchFamily="50" charset="-127"/>
                  </a:rPr>
                  <a:t>강화학습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354914" y="4996437"/>
              <a:ext cx="8789086" cy="1385313"/>
              <a:chOff x="354914" y="4996437"/>
              <a:chExt cx="8789086" cy="1385313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354914" y="4996437"/>
                <a:ext cx="8789086" cy="571999"/>
                <a:chOff x="354914" y="4774858"/>
                <a:chExt cx="8789086" cy="571999"/>
              </a:xfrm>
            </p:grpSpPr>
            <p:grpSp>
              <p:nvGrpSpPr>
                <p:cNvPr id="13" name="그룹 12"/>
                <p:cNvGrpSpPr/>
                <p:nvPr/>
              </p:nvGrpSpPr>
              <p:grpSpPr>
                <a:xfrm>
                  <a:off x="354914" y="4774858"/>
                  <a:ext cx="8789086" cy="338554"/>
                  <a:chOff x="354914" y="4774858"/>
                  <a:chExt cx="8789086" cy="338554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354914" y="4774858"/>
                    <a:ext cx="810551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>
                        <a:latin typeface="맑은 고딕" pitchFamily="50" charset="-127"/>
                        <a:ea typeface="맑은 고딕" pitchFamily="50" charset="-127"/>
                      </a:rPr>
                      <a:t>- </a:t>
                    </a:r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지도학습</a:t>
                    </a:r>
                    <a:r>
                      <a:rPr lang="en-US" altLang="ko-KR" sz="1600" b="1">
                        <a:latin typeface="맑은 고딕" pitchFamily="50" charset="-127"/>
                        <a:ea typeface="맑은 고딕" pitchFamily="50" charset="-127"/>
                      </a:rPr>
                      <a:t>, </a:t>
                    </a:r>
                    <a:r>
                      <a:rPr lang="ko-KR" altLang="en-US" sz="1600" b="1">
                        <a:latin typeface="맑은 고딕" pitchFamily="50" charset="-127"/>
                        <a:ea typeface="맑은 고딕" pitchFamily="50" charset="-127"/>
                      </a:rPr>
                      <a:t>비지도학습과 성격이 다름</a:t>
                    </a:r>
                    <a:endParaRPr lang="ko-KR" altLang="en-US" sz="16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38ABB56-59E8-4BD3-A862-D576F89BA194}"/>
                      </a:ext>
                    </a:extLst>
                  </p:cNvPr>
                  <p:cNvSpPr txBox="1"/>
                  <p:nvPr/>
                </p:nvSpPr>
                <p:spPr>
                  <a:xfrm>
                    <a:off x="3995936" y="4790247"/>
                    <a:ext cx="5148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>
                        <a:latin typeface="맑은 고딕" pitchFamily="50" charset="-127"/>
                        <a:ea typeface="맑은 고딕" pitchFamily="50" charset="-127"/>
                      </a:rPr>
                      <a:t>=&gt; </a:t>
                    </a:r>
                    <a:r>
                      <a:rPr lang="ko-KR" altLang="en-US" sz="1400" b="1">
                        <a:latin typeface="맑은 고딕" pitchFamily="50" charset="-127"/>
                        <a:ea typeface="맑은 고딕" pitchFamily="50" charset="-127"/>
                      </a:rPr>
                      <a:t>머신러닝에서 따로 분류</a:t>
                    </a:r>
                    <a:endParaRPr lang="ko-KR" altLang="en-US" sz="1400" b="1" dirty="0">
                      <a:latin typeface="맑은 고딕" pitchFamily="50" charset="-127"/>
                      <a:ea typeface="맑은 고딕" pitchFamily="50" charset="-127"/>
                    </a:endParaRPr>
                  </a:p>
                </p:txBody>
              </p: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539552" y="5039080"/>
                  <a:ext cx="81055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정답이 주어진 것도</a:t>
                  </a:r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400" b="1">
                      <a:latin typeface="맑은 고딕" pitchFamily="50" charset="-127"/>
                      <a:ea typeface="맑은 고딕" pitchFamily="50" charset="-127"/>
                    </a:rPr>
                    <a:t>주어진 데이터에 대해 학습하는 것도 아님</a:t>
                  </a:r>
                  <a:endParaRPr lang="ko-KR" altLang="en-US" sz="1400" b="1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354914" y="5636539"/>
                <a:ext cx="8789086" cy="338554"/>
                <a:chOff x="354914" y="5347174"/>
                <a:chExt cx="8789086" cy="338554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354914" y="5347174"/>
                  <a:ext cx="81055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>
                      <a:latin typeface="맑은 고딕" pitchFamily="50" charset="-127"/>
                      <a:ea typeface="맑은 고딕" pitchFamily="50" charset="-127"/>
                    </a:rPr>
                    <a:t>- 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“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보상</a:t>
                  </a:r>
                  <a:r>
                    <a:rPr lang="en-US" altLang="ko-KR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”</a:t>
                  </a:r>
                  <a:r>
                    <a:rPr lang="ko-KR" altLang="en-US" sz="1600" b="1">
                      <a:solidFill>
                        <a:srgbClr val="0000FF"/>
                      </a:solidFill>
                      <a:latin typeface="맑은 고딕" pitchFamily="50" charset="-127"/>
                      <a:ea typeface="맑은 고딕" pitchFamily="50" charset="-127"/>
                    </a:rPr>
                    <a:t>을 통해 학습</a:t>
                  </a:r>
                  <a:endParaRPr lang="ko-KR" altLang="en-US" sz="1600" b="1" dirty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38ABB56-59E8-4BD3-A862-D576F89BA194}"/>
                    </a:ext>
                  </a:extLst>
                </p:cNvPr>
                <p:cNvSpPr txBox="1"/>
                <p:nvPr/>
              </p:nvSpPr>
              <p:spPr>
                <a:xfrm>
                  <a:off x="2411760" y="5362563"/>
                  <a:ext cx="67322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>
                      <a:latin typeface="맑은 고딕" pitchFamily="50" charset="-127"/>
                      <a:ea typeface="맑은 고딕" pitchFamily="50" charset="-127"/>
                    </a:rPr>
                    <a:t>=&gt; </a:t>
                  </a:r>
                  <a:r>
                    <a:rPr lang="ko-KR" altLang="en-US" sz="1400" b="1" spc="-100">
                      <a:latin typeface="맑은 고딕" pitchFamily="50" charset="-127"/>
                      <a:ea typeface="맑은 고딕" pitchFamily="50" charset="-127"/>
                    </a:rPr>
                    <a:t>보상은 컴퓨터가 선택한 행동에 대한 환경의 반응</a:t>
                  </a:r>
                  <a:r>
                    <a:rPr lang="en-US" altLang="ko-KR" sz="1400" b="1" spc="-100">
                      <a:latin typeface="맑은 고딕" pitchFamily="50" charset="-127"/>
                      <a:ea typeface="맑은 고딕" pitchFamily="50" charset="-127"/>
                    </a:rPr>
                    <a:t>, </a:t>
                  </a:r>
                  <a:r>
                    <a:rPr lang="ko-KR" altLang="en-US" sz="1400" b="1" spc="-100">
                      <a:latin typeface="맑은 고딕" pitchFamily="50" charset="-127"/>
                      <a:ea typeface="맑은 고딕" pitchFamily="50" charset="-127"/>
                    </a:rPr>
                    <a:t>컴퓨터에게 간접적인 정답의 역할</a:t>
                  </a:r>
                  <a:endParaRPr lang="ko-KR" altLang="en-US" sz="1400" b="1" spc="-1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38ABB56-59E8-4BD3-A862-D576F89BA194}"/>
                  </a:ext>
                </a:extLst>
              </p:cNvPr>
              <p:cNvSpPr txBox="1"/>
              <p:nvPr/>
            </p:nvSpPr>
            <p:spPr>
              <a:xfrm>
                <a:off x="354914" y="6043196"/>
                <a:ext cx="81055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600" b="1">
                    <a:latin typeface="맑은 고딕" pitchFamily="50" charset="-127"/>
                    <a:ea typeface="맑은 고딕" pitchFamily="50" charset="-127"/>
                  </a:rPr>
                  <a:t>컴퓨터는 보상을 얻게 하는 행동을 점점 많이 하도록 학습 진행</a:t>
                </a:r>
                <a:endParaRPr lang="ko-KR" altLang="en-US" sz="16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rcRect l="1415" t="1049" r="1"/>
          <a:stretch/>
        </p:blipFill>
        <p:spPr>
          <a:xfrm rot="60000">
            <a:off x="4862991" y="2743785"/>
            <a:ext cx="3581093" cy="19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중앙연구소 ppt Form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b="1" dirty="0" err="1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37E2EADF0DA1248973AAEB67F7729DF" ma:contentTypeVersion="2" ma:contentTypeDescription="새 문서를 만듭니다." ma:contentTypeScope="" ma:versionID="307d54d90d333fb67b4bc1f75bd7d16d">
  <xsd:schema xmlns:xsd="http://www.w3.org/2001/XMLSchema" xmlns:xs="http://www.w3.org/2001/XMLSchema" xmlns:p="http://schemas.microsoft.com/office/2006/metadata/properties" xmlns:ns3="66996a82-3c57-4783-9057-bbd7299d5ac2" targetNamespace="http://schemas.microsoft.com/office/2006/metadata/properties" ma:root="true" ma:fieldsID="0a1530f3cce41849c4c248a1920690ac" ns3:_="">
    <xsd:import namespace="66996a82-3c57-4783-9057-bbd7299d5a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96a82-3c57-4783-9057-bbd7299d5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DFC3D8-55E5-4D82-89A2-A09AF0D9F39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66996a82-3c57-4783-9057-bbd7299d5ac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EA640ED-A3D2-4D6C-97BC-0AF19EA29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96a82-3c57-4783-9057-bbd7299d5a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215C1B-144C-4349-906C-E87589E4C5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11993</TotalTime>
  <Words>5407</Words>
  <Application>Microsoft Office PowerPoint</Application>
  <PresentationFormat>화면 슬라이드 쇼(4:3)</PresentationFormat>
  <Paragraphs>935</Paragraphs>
  <Slides>66</Slides>
  <Notes>58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0" baseType="lpstr">
      <vt:lpstr>AppleSDGothicNeoL00</vt:lpstr>
      <vt:lpstr>AppleSDGothicNeoM00</vt:lpstr>
      <vt:lpstr>HY견고딕</vt:lpstr>
      <vt:lpstr>굴림</vt:lpstr>
      <vt:lpstr>휴먼둥근헤드라인</vt:lpstr>
      <vt:lpstr>Arial</vt:lpstr>
      <vt:lpstr>Calibri</vt:lpstr>
      <vt:lpstr>Cambria Math</vt:lpstr>
      <vt:lpstr>Tahoma</vt:lpstr>
      <vt:lpstr>Times New Roman</vt:lpstr>
      <vt:lpstr>Wingdings</vt:lpstr>
      <vt:lpstr>맑은 고딕</vt:lpstr>
      <vt:lpstr>맑은 고딕</vt:lpstr>
      <vt:lpstr>중앙연구소 ppt Format</vt:lpstr>
      <vt:lpstr>조선생산현장의이해</vt:lpstr>
      <vt:lpstr>PowerPoint 프레젠테이션</vt:lpstr>
      <vt:lpstr>PowerPoint 프레젠테이션</vt:lpstr>
      <vt:lpstr>강화학습의 개념</vt:lpstr>
      <vt:lpstr>강화학습의 개념</vt:lpstr>
      <vt:lpstr>강화학습의 개념</vt:lpstr>
      <vt:lpstr>강화학습의 개념</vt:lpstr>
      <vt:lpstr>강화학습의 개념</vt:lpstr>
      <vt:lpstr>강화학습의 개념</vt:lpstr>
      <vt:lpstr>강화학습의 개념</vt:lpstr>
      <vt:lpstr>강화학습의 개념</vt:lpstr>
      <vt:lpstr>강화학습 문제</vt:lpstr>
      <vt:lpstr>강화학습 문제</vt:lpstr>
      <vt:lpstr>강화학습 문제</vt:lpstr>
      <vt:lpstr>강화학습 문제</vt:lpstr>
      <vt:lpstr>강화학습 문제</vt:lpstr>
      <vt:lpstr>강화학습의 예시 : 브레이크아웃</vt:lpstr>
      <vt:lpstr>강화학습의 예시 : 브레이크아웃</vt:lpstr>
      <vt:lpstr>강화학습의 예시 : 브레이크아웃</vt:lpstr>
      <vt:lpstr>강화학습의 예시 : 브레이크아웃</vt:lpstr>
      <vt:lpstr>강화학습의 예시 : 브레이크아웃</vt:lpstr>
      <vt:lpstr>강화학습의 예시 : 브레이크아웃</vt:lpstr>
      <vt:lpstr>강화학습의 예시 : 브레이크아웃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MDP(2)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  <vt:lpstr>MDP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&amp; Well Control Simulator 개발- 시뮬레이션 룸 공사 진행 상황 -</dc:title>
  <dc:creator>dsme</dc:creator>
  <cp:lastModifiedBy>최진서</cp:lastModifiedBy>
  <cp:revision>334</cp:revision>
  <dcterms:created xsi:type="dcterms:W3CDTF">2012-06-04T12:01:06Z</dcterms:created>
  <dcterms:modified xsi:type="dcterms:W3CDTF">2022-04-11T05:42:14Z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0x010100C37E2EADF0DA1248973AAEB67F7729DF</vt:lpwstr>
  </property>
</Properties>
</file>